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3" r:id="rId1"/>
  </p:sldMasterIdLst>
  <p:notesMasterIdLst>
    <p:notesMasterId r:id="rId38"/>
  </p:notesMasterIdLst>
  <p:handoutMasterIdLst>
    <p:handoutMasterId r:id="rId39"/>
  </p:handoutMasterIdLst>
  <p:sldIdLst>
    <p:sldId id="256" r:id="rId2"/>
    <p:sldId id="341" r:id="rId3"/>
    <p:sldId id="342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18" r:id="rId15"/>
    <p:sldId id="321" r:id="rId16"/>
    <p:sldId id="319" r:id="rId17"/>
    <p:sldId id="320" r:id="rId18"/>
    <p:sldId id="322" r:id="rId19"/>
    <p:sldId id="340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7" r:id="rId34"/>
    <p:sldId id="338" r:id="rId35"/>
    <p:sldId id="339" r:id="rId36"/>
    <p:sldId id="296" r:id="rId37"/>
  </p:sldIdLst>
  <p:sldSz cx="10080625" cy="7559675"/>
  <p:notesSz cx="6669088" cy="99187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742950" indent="-285750" algn="l" defTabSz="44926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1143000" indent="-228600" algn="l" defTabSz="44926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600200" indent="-228600" algn="l" defTabSz="44926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2057400" indent="-228600" algn="l" defTabSz="44926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2">
          <p15:clr>
            <a:srgbClr val="A4A3A4"/>
          </p15:clr>
        </p15:guide>
        <p15:guide id="2" pos="19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CC66"/>
    <a:srgbClr val="C0C0C0"/>
    <a:srgbClr val="00FF00"/>
    <a:srgbClr val="A6F8B4"/>
    <a:srgbClr val="EBD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607" autoAdjust="0"/>
  </p:normalViewPr>
  <p:slideViewPr>
    <p:cSldViewPr>
      <p:cViewPr varScale="1">
        <p:scale>
          <a:sx n="86" d="100"/>
          <a:sy n="86" d="100"/>
        </p:scale>
        <p:origin x="2082" y="10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672"/>
        <p:guide pos="190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6888"/>
          </a:xfrm>
          <a:prstGeom prst="rect">
            <a:avLst/>
          </a:prstGeom>
        </p:spPr>
        <p:txBody>
          <a:bodyPr vert="horz" lIns="83095" tIns="41547" rIns="83095" bIns="41547" rtlCol="0"/>
          <a:lstStyle>
            <a:lvl1pPr algn="l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1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83095" tIns="41547" rIns="83095" bIns="41547" rtlCol="0"/>
          <a:lstStyle>
            <a:lvl1pPr algn="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1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99463537-E960-47BD-8004-0BDC909E7F57}" type="datetimeFigureOut">
              <a:rPr lang="en-US"/>
              <a:pPr>
                <a:defRPr/>
              </a:pPr>
              <a:t>27-Apr-21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0225"/>
            <a:ext cx="2890838" cy="496888"/>
          </a:xfrm>
          <a:prstGeom prst="rect">
            <a:avLst/>
          </a:prstGeom>
        </p:spPr>
        <p:txBody>
          <a:bodyPr vert="horz" lIns="83095" tIns="41547" rIns="83095" bIns="41547" rtlCol="0" anchor="b"/>
          <a:lstStyle>
            <a:lvl1pPr algn="l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1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8250" y="9420225"/>
            <a:ext cx="2889250" cy="496888"/>
          </a:xfrm>
          <a:prstGeom prst="rect">
            <a:avLst/>
          </a:prstGeom>
        </p:spPr>
        <p:txBody>
          <a:bodyPr vert="horz" lIns="83095" tIns="41547" rIns="83095" bIns="41547" rtlCol="0" anchor="b"/>
          <a:lstStyle>
            <a:lvl1pPr algn="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1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432A7A2E-2B6B-477F-B9B5-45F184E3C6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55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AutoShape 1"/>
          <p:cNvSpPr>
            <a:spLocks noChangeArrowheads="1"/>
          </p:cNvSpPr>
          <p:nvPr/>
        </p:nvSpPr>
        <p:spPr bwMode="auto">
          <a:xfrm>
            <a:off x="0" y="0"/>
            <a:ext cx="6669088" cy="99187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3095" tIns="41547" rIns="83095" bIns="41547" anchor="ctr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altLang="en-US"/>
          </a:p>
        </p:txBody>
      </p:sp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3095" tIns="41547" rIns="83095" bIns="41547" anchor="ctr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altLang="en-US"/>
          </a:p>
        </p:txBody>
      </p:sp>
      <p:sp>
        <p:nvSpPr>
          <p:cNvPr id="22532" name="Text Box 3"/>
          <p:cNvSpPr txBox="1">
            <a:spLocks noChangeArrowheads="1"/>
          </p:cNvSpPr>
          <p:nvPr/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3095" tIns="41547" rIns="83095" bIns="41547" anchor="ctr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altLang="en-US"/>
          </a:p>
        </p:txBody>
      </p:sp>
      <p:sp>
        <p:nvSpPr>
          <p:cNvPr id="2253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2950"/>
            <a:ext cx="4957762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68338" y="4711700"/>
            <a:ext cx="5330825" cy="4462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2535" name="Text Box 6"/>
          <p:cNvSpPr txBox="1">
            <a:spLocks noChangeArrowheads="1"/>
          </p:cNvSpPr>
          <p:nvPr/>
        </p:nvSpPr>
        <p:spPr bwMode="auto">
          <a:xfrm>
            <a:off x="0" y="9418638"/>
            <a:ext cx="2890838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3095" tIns="41547" rIns="83095" bIns="41547" anchor="ctr"/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778250" y="9418638"/>
            <a:ext cx="2887663" cy="49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85058" tIns="42529" rIns="85058" bIns="42529" numCol="1" anchor="b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None/>
              <a:tabLst>
                <a:tab pos="657832" algn="l"/>
                <a:tab pos="1315664" algn="l"/>
                <a:tab pos="1973495" algn="l"/>
                <a:tab pos="2631327" algn="l"/>
              </a:tabLst>
              <a:defRPr sz="1100">
                <a:solidFill>
                  <a:srgbClr val="000000"/>
                </a:solidFill>
                <a:latin typeface="Times New Roman" pitchFamily="16" charset="0"/>
                <a:ea typeface="Arial Unicode MS" charset="0"/>
                <a:cs typeface="Arial Unicode MS" charset="0"/>
              </a:defRPr>
            </a:lvl1pPr>
          </a:lstStyle>
          <a:p>
            <a:pPr>
              <a:defRPr/>
            </a:pPr>
            <a:fld id="{F882013B-727E-4B13-B115-71BAF3E56E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322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655638" algn="l"/>
                <a:tab pos="1314450" algn="l"/>
                <a:tab pos="1971675" algn="l"/>
                <a:tab pos="26289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655638" algn="l"/>
                <a:tab pos="1314450" algn="l"/>
                <a:tab pos="1971675" algn="l"/>
                <a:tab pos="26289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655638" algn="l"/>
                <a:tab pos="1314450" algn="l"/>
                <a:tab pos="1971675" algn="l"/>
                <a:tab pos="26289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655638" algn="l"/>
                <a:tab pos="1314450" algn="l"/>
                <a:tab pos="1971675" algn="l"/>
                <a:tab pos="26289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655638" algn="l"/>
                <a:tab pos="1314450" algn="l"/>
                <a:tab pos="1971675" algn="l"/>
                <a:tab pos="26289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55638" algn="l"/>
                <a:tab pos="1314450" algn="l"/>
                <a:tab pos="1971675" algn="l"/>
                <a:tab pos="26289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55638" algn="l"/>
                <a:tab pos="1314450" algn="l"/>
                <a:tab pos="1971675" algn="l"/>
                <a:tab pos="26289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55638" algn="l"/>
                <a:tab pos="1314450" algn="l"/>
                <a:tab pos="1971675" algn="l"/>
                <a:tab pos="26289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55638" algn="l"/>
                <a:tab pos="1314450" algn="l"/>
                <a:tab pos="1971675" algn="l"/>
                <a:tab pos="26289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SzPct val="45000"/>
              <a:buFont typeface="Wingdings" pitchFamily="2" charset="2"/>
              <a:buNone/>
            </a:pPr>
            <a:fld id="{2BB1C9D4-21AA-4730-B478-6ABD14055F3E}" type="slidenum">
              <a:rPr lang="en-US" altLang="en-US" sz="1100" smtClean="0">
                <a:ea typeface="Arial Unicode MS" pitchFamily="34" charset="-128"/>
                <a:cs typeface="Arial Unicode MS" pitchFamily="34" charset="-128"/>
              </a:rPr>
              <a:pPr eaLnBrk="1" hangingPunct="1">
                <a:spcBef>
                  <a:spcPct val="0"/>
                </a:spcBef>
                <a:buSzPct val="45000"/>
                <a:buFont typeface="Wingdings" pitchFamily="2" charset="2"/>
                <a:buNone/>
              </a:pPr>
              <a:t>1</a:t>
            </a:fld>
            <a:endParaRPr lang="en-US" altLang="en-US" sz="110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5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5663" y="742950"/>
            <a:ext cx="4959350" cy="37195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68338" y="4711700"/>
            <a:ext cx="533241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655638" algn="l"/>
                <a:tab pos="1314450" algn="l"/>
                <a:tab pos="1971675" algn="l"/>
                <a:tab pos="26289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655638" algn="l"/>
                <a:tab pos="1314450" algn="l"/>
                <a:tab pos="1971675" algn="l"/>
                <a:tab pos="26289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655638" algn="l"/>
                <a:tab pos="1314450" algn="l"/>
                <a:tab pos="1971675" algn="l"/>
                <a:tab pos="26289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655638" algn="l"/>
                <a:tab pos="1314450" algn="l"/>
                <a:tab pos="1971675" algn="l"/>
                <a:tab pos="26289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8" charset="0"/>
              <a:tabLst>
                <a:tab pos="655638" algn="l"/>
                <a:tab pos="1314450" algn="l"/>
                <a:tab pos="1971675" algn="l"/>
                <a:tab pos="26289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55638" algn="l"/>
                <a:tab pos="1314450" algn="l"/>
                <a:tab pos="1971675" algn="l"/>
                <a:tab pos="26289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55638" algn="l"/>
                <a:tab pos="1314450" algn="l"/>
                <a:tab pos="1971675" algn="l"/>
                <a:tab pos="26289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55638" algn="l"/>
                <a:tab pos="1314450" algn="l"/>
                <a:tab pos="1971675" algn="l"/>
                <a:tab pos="26289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55638" algn="l"/>
                <a:tab pos="1314450" algn="l"/>
                <a:tab pos="1971675" algn="l"/>
                <a:tab pos="26289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SzPct val="45000"/>
              <a:buFont typeface="Wingdings" pitchFamily="2" charset="2"/>
              <a:buNone/>
            </a:pPr>
            <a:fld id="{74D29BB1-8B7B-4894-B3E9-1529AB6C56AA}" type="slidenum">
              <a:rPr lang="en-US" altLang="en-US" sz="1100" smtClean="0">
                <a:ea typeface="Arial Unicode MS" pitchFamily="34" charset="-128"/>
                <a:cs typeface="Arial Unicode MS" pitchFamily="34" charset="-128"/>
              </a:rPr>
              <a:pPr eaLnBrk="1" hangingPunct="1">
                <a:spcBef>
                  <a:spcPct val="0"/>
                </a:spcBef>
                <a:buSzPct val="45000"/>
                <a:buFont typeface="Wingdings" pitchFamily="2" charset="2"/>
                <a:buNone/>
              </a:pPr>
              <a:t>36</a:t>
            </a:fld>
            <a:endParaRPr lang="en-US" altLang="en-US" sz="110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5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5663" y="742950"/>
            <a:ext cx="4959350" cy="37195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68338" y="4711700"/>
            <a:ext cx="533241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4754563" y="5637213"/>
            <a:ext cx="5135562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/>
          <a:p>
            <a:pPr algn="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en-US" b="1" dirty="0">
                <a:solidFill>
                  <a:srgbClr val="002C5F"/>
                </a:solidFill>
              </a:rPr>
              <a:t>VLATACOM</a:t>
            </a:r>
            <a:r>
              <a:rPr lang="sr-Latn-CS" altLang="en-US" b="1" dirty="0">
                <a:solidFill>
                  <a:srgbClr val="002C5F"/>
                </a:solidFill>
              </a:rPr>
              <a:t>  Institute of High Technologies</a:t>
            </a:r>
            <a:endParaRPr lang="en-US" altLang="en-US" b="1" dirty="0">
              <a:solidFill>
                <a:srgbClr val="002C5F"/>
              </a:solidFill>
            </a:endParaRPr>
          </a:p>
          <a:p>
            <a:pPr algn="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en-US" dirty="0">
                <a:solidFill>
                  <a:srgbClr val="002C5F"/>
                </a:solidFill>
              </a:rPr>
              <a:t>5 </a:t>
            </a:r>
            <a:r>
              <a:rPr lang="en-US" altLang="en-US" dirty="0" err="1">
                <a:solidFill>
                  <a:srgbClr val="002C5F"/>
                </a:solidFill>
              </a:rPr>
              <a:t>Milutina</a:t>
            </a:r>
            <a:r>
              <a:rPr lang="en-US" altLang="en-US" dirty="0">
                <a:solidFill>
                  <a:srgbClr val="002C5F"/>
                </a:solidFill>
              </a:rPr>
              <a:t> </a:t>
            </a:r>
            <a:r>
              <a:rPr lang="en-US" altLang="en-US" dirty="0" err="1">
                <a:solidFill>
                  <a:srgbClr val="002C5F"/>
                </a:solidFill>
              </a:rPr>
              <a:t>Milankovi</a:t>
            </a:r>
            <a:r>
              <a:rPr lang="sr-Latn-CS" altLang="en-US" dirty="0">
                <a:solidFill>
                  <a:srgbClr val="002C5F"/>
                </a:solidFill>
              </a:rPr>
              <a:t>ća </a:t>
            </a:r>
            <a:r>
              <a:rPr lang="en-US" altLang="en-US" dirty="0">
                <a:solidFill>
                  <a:srgbClr val="002C5F"/>
                </a:solidFill>
              </a:rPr>
              <a:t>St</a:t>
            </a:r>
            <a:r>
              <a:rPr lang="sr-Latn-CS" altLang="en-US" dirty="0">
                <a:solidFill>
                  <a:srgbClr val="002C5F"/>
                </a:solidFill>
              </a:rPr>
              <a:t>, 11070 Belgrade</a:t>
            </a:r>
            <a:r>
              <a:rPr lang="en-US" altLang="en-US" dirty="0">
                <a:solidFill>
                  <a:srgbClr val="002C5F"/>
                </a:solidFill>
              </a:rPr>
              <a:t>, Serbia</a:t>
            </a:r>
            <a:endParaRPr lang="sr-Latn-CS" altLang="en-US" dirty="0">
              <a:solidFill>
                <a:srgbClr val="002C5F"/>
              </a:solidFill>
            </a:endParaRPr>
          </a:p>
          <a:p>
            <a:pPr algn="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sr-Latn-CS" altLang="en-US" dirty="0">
                <a:solidFill>
                  <a:srgbClr val="002C5F"/>
                </a:solidFill>
              </a:rPr>
              <a:t>Tel</a:t>
            </a:r>
            <a:r>
              <a:rPr lang="en-US" altLang="en-US" dirty="0">
                <a:solidFill>
                  <a:srgbClr val="002C5F"/>
                </a:solidFill>
              </a:rPr>
              <a:t>: +381 11 377 11 00</a:t>
            </a:r>
          </a:p>
          <a:p>
            <a:pPr algn="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en-US" dirty="0">
                <a:solidFill>
                  <a:srgbClr val="002C5F"/>
                </a:solidFill>
              </a:rPr>
              <a:t>Fax: +381 11 377 11 99</a:t>
            </a:r>
          </a:p>
          <a:p>
            <a:pPr algn="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en-US" sz="1600" b="1" i="1" u="sng" dirty="0">
                <a:solidFill>
                  <a:srgbClr val="002C5F"/>
                </a:solidFill>
              </a:rPr>
              <a:t>info@vlatacom.com</a:t>
            </a:r>
          </a:p>
        </p:txBody>
      </p:sp>
      <p:pic>
        <p:nvPicPr>
          <p:cNvPr id="5" name="Picture 13" descr="LOGOTIP I ZNAK_Research and Development Center_RGB _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27000"/>
            <a:ext cx="317500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93688"/>
            <a:ext cx="273685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>
          <a:xfrm>
            <a:off x="4826000" y="5494338"/>
            <a:ext cx="5254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7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68412" y="2351077"/>
            <a:ext cx="8612213" cy="1620430"/>
          </a:xfrm>
        </p:spPr>
        <p:txBody>
          <a:bodyPr/>
          <a:lstStyle>
            <a:lvl1pPr>
              <a:defRPr sz="360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68412" y="4177071"/>
            <a:ext cx="8358246" cy="447981"/>
          </a:xfrm>
        </p:spPr>
        <p:txBody>
          <a:bodyPr/>
          <a:lstStyle>
            <a:lvl1pPr marL="0" indent="0">
              <a:buFontTx/>
              <a:buNone/>
              <a:defRPr smtClean="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8286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117951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>
                <a:solidFill>
                  <a:srgbClr val="002C5F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 anchor="ctr" anchorCtr="0"/>
          <a:lstStyle>
            <a:lvl1pPr algn="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>
                <a:solidFill>
                  <a:srgbClr val="002C5F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>
              <a:defRPr/>
            </a:pPr>
            <a:fld id="{ACDBA8B7-3947-4888-BF55-80ED0F822E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3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11795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0" y="5494349"/>
            <a:ext cx="9937104" cy="14287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>
                <a:solidFill>
                  <a:srgbClr val="002C5F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sr-Latn-CS" dirty="0"/>
              <a:t>Sector for Research, Development and Implementations</a:t>
            </a:r>
            <a:r>
              <a:rPr lang="en-US" dirty="0"/>
              <a:t>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0794" tIns="50397" rIns="100794" bIns="50397" numCol="1" anchor="ctr" anchorCtr="0" compatLnSpc="1">
            <a:prstTxWarp prst="textNoShape">
              <a:avLst/>
            </a:prstTxWarp>
          </a:bodyPr>
          <a:lstStyle>
            <a:lvl1pPr>
              <a:defRPr lang="en-US" smtClean="0"/>
            </a:lvl1pPr>
          </a:lstStyle>
          <a:p>
            <a:fld id="{892DB44C-A852-4442-BC2E-15F39BDB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6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11795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>
                <a:solidFill>
                  <a:srgbClr val="002C5F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0794" tIns="50397" rIns="100794" bIns="50397" numCol="1" anchor="ctr" anchorCtr="0" compatLnSpc="1">
            <a:prstTxWarp prst="textNoShape">
              <a:avLst/>
            </a:prstTxWarp>
          </a:bodyPr>
          <a:lstStyle>
            <a:lvl1pPr>
              <a:defRPr lang="en-US" smtClean="0"/>
            </a:lvl1pPr>
          </a:lstStyle>
          <a:p>
            <a:fld id="{C0C0DDD8-4337-48E3-9A19-59E77E9E04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7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117951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100794" tIns="50397" rIns="100794" bIns="5039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sr-Latn-C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3768" y="1403573"/>
            <a:ext cx="9793088" cy="551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0794" tIns="50397" rIns="100794" bIns="5039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C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39912" y="7081984"/>
            <a:ext cx="7776864" cy="450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0794" tIns="50397" rIns="100794" bIns="50397" numCol="1" anchor="ctr" anchorCtr="0" compatLnSpc="1">
            <a:prstTxWarp prst="textNoShape">
              <a:avLst/>
            </a:prstTxWarp>
          </a:bodyPr>
          <a:lstStyle>
            <a:lvl1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>
                <a:solidFill>
                  <a:srgbClr val="002C5F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>
              <a:defRPr/>
            </a:pPr>
            <a:r>
              <a:rPr lang="sr-Latn-CS"/>
              <a:t>Sector for Research, Development and Implementations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55125" y="7081984"/>
            <a:ext cx="825500" cy="45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0794" tIns="50397" rIns="100794" bIns="50397" numCol="1" anchor="ctr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>
                <a:solidFill>
                  <a:srgbClr val="002C5F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>
              <a:defRPr/>
            </a:pPr>
            <a:fld id="{9861DC82-1697-47EB-8915-99A98E3934E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" y="7176308"/>
            <a:ext cx="1368151" cy="29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0" y="7072748"/>
            <a:ext cx="10080625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82" r:id="rId1"/>
    <p:sldLayoutId id="2147485083" r:id="rId2"/>
    <p:sldLayoutId id="2147485084" r:id="rId3"/>
    <p:sldLayoutId id="2147485085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2C5F"/>
          </a:solidFill>
          <a:latin typeface="Helvetica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2C5F"/>
          </a:solidFill>
          <a:latin typeface="Helvetica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2C5F"/>
          </a:solidFill>
          <a:latin typeface="Helvetica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2C5F"/>
          </a:solidFill>
          <a:latin typeface="Helvetica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2C5F"/>
          </a:solidFill>
          <a:latin typeface="Helvetica" pitchFamily="34" charset="0"/>
          <a:cs typeface="Arial" charset="0"/>
        </a:defRPr>
      </a:lvl5pPr>
      <a:lvl6pPr marL="503972"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charset="0"/>
          <a:cs typeface="Arial" charset="0"/>
        </a:defRPr>
      </a:lvl6pPr>
      <a:lvl7pPr marL="1007943"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charset="0"/>
          <a:cs typeface="Arial" charset="0"/>
        </a:defRPr>
      </a:lvl7pPr>
      <a:lvl8pPr marL="1511915"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charset="0"/>
          <a:cs typeface="Arial" charset="0"/>
        </a:defRPr>
      </a:lvl8pPr>
      <a:lvl9pPr marL="2015886" algn="ctr" rtl="0" eaLnBrk="1" fontAlgn="base" hangingPunct="1">
        <a:spcBef>
          <a:spcPct val="0"/>
        </a:spcBef>
        <a:spcAft>
          <a:spcPct val="0"/>
        </a:spcAft>
        <a:defRPr sz="49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77825" indent="-377825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002C5F"/>
          </a:solidFill>
          <a:effectLst>
            <a:outerShdw blurRad="38100" dist="38100" dir="2700000" algn="tl">
              <a:srgbClr val="C0C0C0"/>
            </a:outerShdw>
          </a:effectLst>
          <a:latin typeface="Calibri" panose="020F0502020204030204" pitchFamily="34" charset="0"/>
          <a:ea typeface="+mn-ea"/>
          <a:cs typeface="+mn-cs"/>
        </a:defRPr>
      </a:lvl1pPr>
      <a:lvl2pPr marL="817563" indent="-314325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002C5F"/>
          </a:solidFill>
          <a:effectLst>
            <a:outerShdw blurRad="38100" dist="38100" dir="2700000" algn="tl">
              <a:srgbClr val="C0C0C0"/>
            </a:outerShdw>
          </a:effectLst>
          <a:latin typeface="Calibri" panose="020F0502020204030204" pitchFamily="34" charset="0"/>
          <a:cs typeface="+mn-cs"/>
        </a:defRPr>
      </a:lvl2pPr>
      <a:lvl3pPr marL="1258888" indent="-25082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2C5F"/>
          </a:solidFill>
          <a:effectLst>
            <a:outerShdw blurRad="38100" dist="38100" dir="2700000" algn="tl">
              <a:srgbClr val="C0C0C0"/>
            </a:outerShdw>
          </a:effectLst>
          <a:latin typeface="Calibri" panose="020F0502020204030204" pitchFamily="34" charset="0"/>
          <a:cs typeface="+mn-cs"/>
        </a:defRPr>
      </a:lvl3pPr>
      <a:lvl4pPr marL="1763713" indent="-250825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2C5F"/>
          </a:solidFill>
          <a:effectLst>
            <a:outerShdw blurRad="38100" dist="38100" dir="2700000" algn="tl">
              <a:srgbClr val="C0C0C0"/>
            </a:outerShdw>
          </a:effectLst>
          <a:latin typeface="Calibri" panose="020F0502020204030204" pitchFamily="34" charset="0"/>
          <a:cs typeface="+mn-cs"/>
        </a:defRPr>
      </a:lvl4pPr>
      <a:lvl5pPr marL="2266950" indent="-250825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rgbClr val="002C5F"/>
          </a:solidFill>
          <a:effectLst>
            <a:outerShdw blurRad="38100" dist="38100" dir="2700000" algn="tl">
              <a:srgbClr val="C0C0C0"/>
            </a:outerShdw>
          </a:effectLst>
          <a:latin typeface="Calibri" panose="020F0502020204030204" pitchFamily="34" charset="0"/>
          <a:cs typeface="+mn-cs"/>
        </a:defRPr>
      </a:lvl5pPr>
      <a:lvl6pPr marL="2771844" indent="-251986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cs typeface="+mn-cs"/>
        </a:defRPr>
      </a:lvl6pPr>
      <a:lvl7pPr marL="3275815" indent="-251986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cs typeface="+mn-cs"/>
        </a:defRPr>
      </a:lvl7pPr>
      <a:lvl8pPr marL="3779787" indent="-251986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cs typeface="+mn-cs"/>
        </a:defRPr>
      </a:lvl8pPr>
      <a:lvl9pPr marL="4283758" indent="-251986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468438" y="2351088"/>
            <a:ext cx="8612187" cy="1620837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sr-Latn-RS" sz="3600" dirty="0"/>
              <a:t>Završna prezentacija</a:t>
            </a:r>
            <a:endParaRPr lang="en-US" sz="2800" b="0" i="1" dirty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39076" y="4211885"/>
            <a:ext cx="8358187" cy="447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/>
          <a:p>
            <a:pPr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RS" altLang="en-US" sz="2000" dirty="0">
                <a:effectLst/>
              </a:rPr>
              <a:t>Dušan Kodžopeljić, 26.04.2021</a:t>
            </a:r>
            <a:endParaRPr lang="en-US" altLang="en-US" sz="2000" dirty="0">
              <a:effectLst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DD1E-9C46-4572-8ED9-6EDCD9BE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Zadatak</a:t>
            </a:r>
            <a:r>
              <a:rPr lang="en-US" dirty="0"/>
              <a:t> 2 – </a:t>
            </a:r>
            <a:r>
              <a:rPr lang="en-US" dirty="0" err="1"/>
              <a:t>Matemati</a:t>
            </a:r>
            <a:r>
              <a:rPr lang="sr-Latn-RS" dirty="0" err="1"/>
              <a:t>čki</a:t>
            </a:r>
            <a:r>
              <a:rPr lang="sr-Latn-RS" dirty="0"/>
              <a:t> model </a:t>
            </a:r>
            <a:r>
              <a:rPr lang="sr-Latn-RS" dirty="0" err="1"/>
              <a:t>oružija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2CC66-701F-46F5-8577-1F2B3A345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024" y="6293722"/>
            <a:ext cx="5400600" cy="589744"/>
          </a:xfrm>
        </p:spPr>
        <p:txBody>
          <a:bodyPr/>
          <a:lstStyle/>
          <a:p>
            <a:pPr marL="0" indent="0">
              <a:buNone/>
            </a:pPr>
            <a:r>
              <a:rPr lang="sr-Latn-RS" dirty="0"/>
              <a:t>Mitraljez gađa metu na 1600m – iz daljine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82CB5-FDE6-4305-B16B-BD4D73685A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AD5DF-6115-4A96-8C9C-A26610C48A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2DB44C-A852-4442-BC2E-15F39BDB090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14B1FE2-668A-4630-8167-76A48AFC5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11" y="1536387"/>
            <a:ext cx="6090601" cy="47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22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FA82-D5CE-47CC-85A0-673A4380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Zadatak</a:t>
            </a:r>
            <a:r>
              <a:rPr lang="en-US" dirty="0"/>
              <a:t> 2 – </a:t>
            </a:r>
            <a:r>
              <a:rPr lang="en-US" dirty="0" err="1"/>
              <a:t>Matemati</a:t>
            </a:r>
            <a:r>
              <a:rPr lang="sr-Latn-RS" dirty="0" err="1"/>
              <a:t>čki</a:t>
            </a:r>
            <a:r>
              <a:rPr lang="sr-Latn-RS" dirty="0"/>
              <a:t> model </a:t>
            </a:r>
            <a:r>
              <a:rPr lang="sr-Latn-RS" dirty="0" err="1"/>
              <a:t>oružija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C5D23-842F-4368-AA15-5BE515B89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012" y="6288451"/>
            <a:ext cx="5400600" cy="589744"/>
          </a:xfrm>
        </p:spPr>
        <p:txBody>
          <a:bodyPr/>
          <a:lstStyle/>
          <a:p>
            <a:pPr marL="0" indent="0">
              <a:buNone/>
            </a:pPr>
            <a:r>
              <a:rPr lang="sr-Latn-RS" dirty="0"/>
              <a:t>Mitraljez gađa metu na 1600m – iz blizine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45B63-3CCF-4F12-B32E-91BB6DD0A7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2A539A-BFB7-497A-ABFC-21B51CD1A4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2DB44C-A852-4442-BC2E-15F39BDB090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F58D7DA-43BB-43DE-9E22-4F08499E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547" y="1518564"/>
            <a:ext cx="6265530" cy="476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59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9A084-A4D4-4453-B0CA-B777729E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Zadatak</a:t>
            </a:r>
            <a:r>
              <a:rPr lang="en-US" dirty="0"/>
              <a:t> 2 – </a:t>
            </a:r>
            <a:r>
              <a:rPr lang="en-US" dirty="0" err="1"/>
              <a:t>Matemati</a:t>
            </a:r>
            <a:r>
              <a:rPr lang="sr-Latn-RS" dirty="0" err="1"/>
              <a:t>čki</a:t>
            </a:r>
            <a:r>
              <a:rPr lang="sr-Latn-RS" dirty="0"/>
              <a:t> model </a:t>
            </a:r>
            <a:r>
              <a:rPr lang="sr-Latn-RS" dirty="0" err="1"/>
              <a:t>oružija</a:t>
            </a:r>
            <a:endParaRPr lang="sr-Latn-R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749BAB-ED84-45D1-B71B-D21CB49A69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Mitraljez </a:t>
                </a:r>
                <a:r>
                  <a:rPr lang="en-US" dirty="0" err="1"/>
                  <a:t>ga</a:t>
                </a:r>
                <a:r>
                  <a:rPr lang="sr-Latn-RS" dirty="0" err="1"/>
                  <a:t>đa</a:t>
                </a:r>
                <a:r>
                  <a:rPr lang="sr-Latn-RS" dirty="0"/>
                  <a:t> metu na </a:t>
                </a:r>
                <a14:m>
                  <m:oMath xmlns:m="http://schemas.openxmlformats.org/officeDocument/2006/math">
                    <m:r>
                      <a:rPr lang="sr-Latn-R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=1900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dok</a:t>
                </a:r>
                <a:r>
                  <a:rPr lang="en-US" dirty="0"/>
                  <a:t> je meta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visini</a:t>
                </a:r>
                <a:r>
                  <a:rPr lang="en-US" dirty="0"/>
                  <a:t> od 300m – </a:t>
                </a:r>
                <a:r>
                  <a:rPr lang="en-US" dirty="0" err="1"/>
                  <a:t>iz</a:t>
                </a:r>
                <a:r>
                  <a:rPr lang="en-US" dirty="0"/>
                  <a:t> </a:t>
                </a:r>
                <a:r>
                  <a:rPr lang="en-US" dirty="0" err="1"/>
                  <a:t>daljine</a:t>
                </a:r>
                <a:endParaRPr lang="sr-Latn-R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749BAB-ED84-45D1-B71B-D21CB49A69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4D9F0-8D12-4857-B108-D48FB31F61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 dirty="0" err="1"/>
              <a:t>Sector</a:t>
            </a:r>
            <a:r>
              <a:rPr lang="sr-Latn-CS" dirty="0"/>
              <a:t> </a:t>
            </a:r>
            <a:r>
              <a:rPr lang="sr-Latn-CS" dirty="0" err="1"/>
              <a:t>for</a:t>
            </a:r>
            <a:r>
              <a:rPr lang="sr-Latn-CS" dirty="0"/>
              <a:t> </a:t>
            </a:r>
            <a:r>
              <a:rPr lang="sr-Latn-CS" dirty="0" err="1"/>
              <a:t>Research</a:t>
            </a:r>
            <a:r>
              <a:rPr lang="sr-Latn-CS" dirty="0"/>
              <a:t>, </a:t>
            </a:r>
            <a:r>
              <a:rPr lang="sr-Latn-CS" dirty="0" err="1"/>
              <a:t>Development</a:t>
            </a:r>
            <a:r>
              <a:rPr lang="sr-Latn-CS" dirty="0"/>
              <a:t> </a:t>
            </a:r>
            <a:r>
              <a:rPr lang="sr-Latn-CS" dirty="0" err="1"/>
              <a:t>and</a:t>
            </a:r>
            <a:r>
              <a:rPr lang="sr-Latn-CS" dirty="0"/>
              <a:t> </a:t>
            </a:r>
            <a:r>
              <a:rPr lang="sr-Latn-CS" dirty="0" err="1"/>
              <a:t>Implementations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A75928-7F4D-41BF-B177-4C47AEF310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2DB44C-A852-4442-BC2E-15F39BDB090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6D2E176D-157F-49C2-8CD5-A215297A5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76" y="1335087"/>
            <a:ext cx="5887272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6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06A8-95A7-4847-8D4E-5BE0458B8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Zadatak</a:t>
            </a:r>
            <a:r>
              <a:rPr lang="en-US" dirty="0"/>
              <a:t> 2 – </a:t>
            </a:r>
            <a:r>
              <a:rPr lang="en-US" dirty="0" err="1"/>
              <a:t>Matemati</a:t>
            </a:r>
            <a:r>
              <a:rPr lang="sr-Latn-RS" dirty="0" err="1"/>
              <a:t>čki</a:t>
            </a:r>
            <a:r>
              <a:rPr lang="sr-Latn-RS" dirty="0"/>
              <a:t> model </a:t>
            </a:r>
            <a:r>
              <a:rPr lang="sr-Latn-RS" dirty="0" err="1"/>
              <a:t>oružija</a:t>
            </a:r>
            <a:endParaRPr lang="sr-Latn-R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73E660-F47B-4AEA-A783-2FB8DD6BFE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60" y="6156101"/>
                <a:ext cx="9937104" cy="800940"/>
              </a:xfrm>
            </p:spPr>
            <p:txBody>
              <a:bodyPr/>
              <a:lstStyle/>
              <a:p>
                <a:r>
                  <a:rPr lang="en-US" dirty="0"/>
                  <a:t>Mitraljez </a:t>
                </a:r>
                <a:r>
                  <a:rPr lang="en-US" dirty="0" err="1"/>
                  <a:t>ga</a:t>
                </a:r>
                <a:r>
                  <a:rPr lang="sr-Latn-RS" dirty="0" err="1"/>
                  <a:t>đa</a:t>
                </a:r>
                <a:r>
                  <a:rPr lang="sr-Latn-RS" dirty="0"/>
                  <a:t> metu na </a:t>
                </a:r>
                <a14:m>
                  <m:oMath xmlns:m="http://schemas.openxmlformats.org/officeDocument/2006/math">
                    <m:r>
                      <a:rPr lang="sr-Latn-R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=1900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dok</a:t>
                </a:r>
                <a:r>
                  <a:rPr lang="en-US" dirty="0"/>
                  <a:t> je meta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visini</a:t>
                </a:r>
                <a:r>
                  <a:rPr lang="en-US" dirty="0"/>
                  <a:t> od 300m – </a:t>
                </a:r>
                <a:r>
                  <a:rPr lang="en-US" dirty="0" err="1"/>
                  <a:t>iz</a:t>
                </a:r>
                <a:r>
                  <a:rPr lang="en-US" dirty="0"/>
                  <a:t> </a:t>
                </a:r>
                <a:r>
                  <a:rPr lang="en-US" dirty="0" err="1"/>
                  <a:t>blizine</a:t>
                </a:r>
                <a:endParaRPr lang="sr-Latn-RS" dirty="0"/>
              </a:p>
              <a:p>
                <a:endParaRPr lang="sr-Latn-R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73E660-F47B-4AEA-A783-2FB8DD6BFE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60" y="6156101"/>
                <a:ext cx="9937104" cy="800940"/>
              </a:xfrm>
              <a:blipFill>
                <a:blip r:embed="rId2"/>
                <a:stretch>
                  <a:fillRect l="-982" t="-36641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31729-8793-40F9-BE92-1A3EB807A3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C11563-3770-468C-8399-A10E229C6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2DB44C-A852-4442-BC2E-15F39BDB090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B373050-1C0F-41A5-844D-E1FBD5D2E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57" y="1204542"/>
            <a:ext cx="6116910" cy="47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93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05FF9-E273-4500-A566-7D375022B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Zadatak 3 – Model kretanja mete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E3FF9-9029-4606-88AB-DA757CBF0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Geografska širina, Geografska dužina, Visina – x, y, z</a:t>
            </a:r>
          </a:p>
          <a:p>
            <a:r>
              <a:rPr lang="sr-Latn-RS" dirty="0"/>
              <a:t>Koordinatni početak – Naš sistem</a:t>
            </a:r>
          </a:p>
          <a:p>
            <a:endParaRPr lang="sr-Latn-RS" dirty="0"/>
          </a:p>
          <a:p>
            <a:r>
              <a:rPr lang="sr-Latn-RS" dirty="0"/>
              <a:t>Dva uprošćena tipa neprijatelja:</a:t>
            </a:r>
          </a:p>
          <a:p>
            <a:r>
              <a:rPr lang="sr-Latn-RS" b="1" dirty="0"/>
              <a:t>Sa konstantnom brzinom</a:t>
            </a:r>
            <a:r>
              <a:rPr lang="sr-Latn-RS" dirty="0"/>
              <a:t>: Vojnik, </a:t>
            </a:r>
            <a:r>
              <a:rPr lang="sr-Latn-RS" dirty="0" err="1"/>
              <a:t>Helihopter</a:t>
            </a:r>
            <a:endParaRPr lang="sr-Latn-RS" b="1" dirty="0"/>
          </a:p>
          <a:p>
            <a:r>
              <a:rPr lang="sr-Latn-RS" b="1" dirty="0"/>
              <a:t>Sa promenljivom brzinom: </a:t>
            </a:r>
            <a:r>
              <a:rPr lang="sr-Latn-RS" dirty="0"/>
              <a:t>Vozilo, Brod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5A8E8-7E54-4452-9CA3-6600911743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C3396-071A-494D-B881-7B8164DA3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BA8B7-3947-4888-BF55-80ED0F822E7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3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0846-0388-4B4B-A989-9D194C5F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Zadatak 3 – Mapiranje u koordinatni sistem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610A-1A42-404F-9EFF-52B79A4B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" y="1370990"/>
            <a:ext cx="9793088" cy="450367"/>
          </a:xfrm>
        </p:spPr>
        <p:txBody>
          <a:bodyPr/>
          <a:lstStyle/>
          <a:p>
            <a:r>
              <a:rPr lang="sr-Latn-RS" dirty="0"/>
              <a:t>Biblioteka </a:t>
            </a:r>
            <a:r>
              <a:rPr lang="sr-Latn-RS" b="1" dirty="0" err="1"/>
              <a:t>geopy</a:t>
            </a:r>
            <a:r>
              <a:rPr lang="sr-Latn-RS" b="1" dirty="0"/>
              <a:t> </a:t>
            </a:r>
            <a:r>
              <a:rPr lang="sr-Latn-RS" dirty="0"/>
              <a:t>daje distancu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59AB0-ED12-44A3-B00D-760A2618A9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73022-777E-41EE-8894-58C8032CC6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BA8B7-3947-4888-BF55-80ED0F822E7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8" name="Picture 7" descr="Line chart&#10;&#10;Description automatically generated with medium confidence">
            <a:extLst>
              <a:ext uri="{FF2B5EF4-FFF2-40B4-BE49-F238E27FC236}">
                <a16:creationId xmlns:a16="http://schemas.microsoft.com/office/drawing/2014/main" id="{A880FD91-5778-4928-9A06-7E7ACBE5E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13" y="1837827"/>
            <a:ext cx="8405825" cy="51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74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0B30B-3627-40B7-A78B-9F9CD43E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Zadatak 3 – Neprijatelj sa promenljivom brzinom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5323C-EA46-4778-9559-A5DB841EA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67" y="1219535"/>
            <a:ext cx="9793088" cy="864095"/>
          </a:xfrm>
        </p:spPr>
        <p:txBody>
          <a:bodyPr/>
          <a:lstStyle/>
          <a:p>
            <a:r>
              <a:rPr lang="sr-Latn-RS" dirty="0"/>
              <a:t>Maksimalna brzina kojom neprijatelj može skrenuti u krivinu zavisi od ugla koji formiraju dve </a:t>
            </a:r>
            <a:r>
              <a:rPr lang="sr-Latn-RS" dirty="0" err="1"/>
              <a:t>polyline</a:t>
            </a:r>
            <a:r>
              <a:rPr lang="sr-Latn-RS" dirty="0"/>
              <a:t> prave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4ECC0-8E7B-4623-9536-81E2E1BB1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26406-553E-4F15-8E40-462F2A4844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BA8B7-3947-4888-BF55-80ED0F822E7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 descr="A picture containing outdoor, nature&#10;&#10;Description automatically generated">
            <a:extLst>
              <a:ext uri="{FF2B5EF4-FFF2-40B4-BE49-F238E27FC236}">
                <a16:creationId xmlns:a16="http://schemas.microsoft.com/office/drawing/2014/main" id="{EB8300DA-812D-4DB8-8808-73456BE72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84" y="2123653"/>
            <a:ext cx="7041455" cy="4789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8E3CC3-4F4F-4B35-942D-39E97A901CFC}"/>
                  </a:ext>
                </a:extLst>
              </p:cNvPr>
              <p:cNvSpPr txBox="1"/>
              <p:nvPr/>
            </p:nvSpPr>
            <p:spPr>
              <a:xfrm>
                <a:off x="4392240" y="5147989"/>
                <a:ext cx="522100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44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sr-Latn-RS" sz="4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8E3CC3-4F4F-4B35-942D-39E97A901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240" y="5147989"/>
                <a:ext cx="522100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174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4DC6-C77A-4CB5-9C42-DA655D2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Zadatak 3 – </a:t>
            </a:r>
            <a:r>
              <a:rPr lang="en-US" dirty="0" err="1"/>
              <a:t>Neprijatelj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promenljivom</a:t>
            </a:r>
            <a:r>
              <a:rPr lang="en-US" dirty="0"/>
              <a:t> </a:t>
            </a:r>
            <a:r>
              <a:rPr lang="en-US" dirty="0" err="1"/>
              <a:t>brzinom</a:t>
            </a:r>
            <a:endParaRPr lang="sr-Latn-R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6758A-68C0-4503-92D4-FE310F5BF5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 dirty="0"/>
                  <a:t>Što je </a:t>
                </a:r>
                <a14:m>
                  <m:oMath xmlns:m="http://schemas.openxmlformats.org/officeDocument/2006/math">
                    <m:r>
                      <a:rPr lang="sr-Latn-R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ve</a:t>
                </a:r>
                <a:r>
                  <a:rPr lang="sr-Latn-RS" dirty="0"/>
                  <a:t>će, to je brzina veća</a:t>
                </a:r>
              </a:p>
              <a:p>
                <a:r>
                  <a:rPr lang="sr-Latn-RS" b="1" dirty="0"/>
                  <a:t>Ubrzanje je konstantno, što nije realan slučaj!</a:t>
                </a:r>
                <a:endParaRPr lang="sr-Latn-RS" dirty="0"/>
              </a:p>
              <a:p>
                <a:r>
                  <a:rPr lang="sr-Latn-RS" dirty="0"/>
                  <a:t>Nakon što odredimo brzine, određuju se ubrzanje i vreme koje je potrebno za tu deonicu puta</a:t>
                </a:r>
              </a:p>
              <a:p>
                <a:r>
                  <a:rPr lang="sr-Latn-RS" dirty="0"/>
                  <a:t>Uz pomoć formula </a:t>
                </a:r>
                <a:r>
                  <a:rPr lang="sr-Latn-RS" dirty="0" err="1"/>
                  <a:t>kinematike</a:t>
                </a:r>
                <a:r>
                  <a:rPr lang="sr-Latn-RS" dirty="0"/>
                  <a:t>, možemo odrediti x, y neprijatelja u svakom trenutku.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6758A-68C0-4503-92D4-FE310F5BF5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6" r="-1806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22DFA-FD0E-41E2-84D4-DD38E91E8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D8BB97-7279-4615-A4A2-4DDCFB4AC0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BA8B7-3947-4888-BF55-80ED0F822E7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6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505B-0281-4ECB-9350-27D0B0F3B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080625" cy="1179512"/>
          </a:xfrm>
        </p:spPr>
        <p:txBody>
          <a:bodyPr/>
          <a:lstStyle/>
          <a:p>
            <a:r>
              <a:rPr lang="sr-Latn-RS" dirty="0"/>
              <a:t>Zadatak 3 – Određivanje x, y, z u bilo kom trenutku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1A504A-6EF3-44AF-B625-D27547C8CE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3767" y="1370990"/>
                <a:ext cx="9793088" cy="8246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sr-Latn-R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en-US" dirty="0"/>
                  <a:t>,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sr-Latn-R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1A504A-6EF3-44AF-B625-D27547C8CE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767" y="1370990"/>
                <a:ext cx="9793088" cy="824671"/>
              </a:xfrm>
              <a:blipFill>
                <a:blip r:embed="rId2"/>
                <a:stretch>
                  <a:fillRect b="-2963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F299C-A799-4E26-81F9-32E3E43B75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84611-76CF-47E5-8DB4-5ACAAEFD9C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BA8B7-3947-4888-BF55-80ED0F822E7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B830DB28-7F98-4B09-8E33-48B10C2E6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63" y="2195661"/>
            <a:ext cx="8064896" cy="4539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32932A-B335-45BB-A498-5ADA821824AA}"/>
                  </a:ext>
                </a:extLst>
              </p:cNvPr>
              <p:cNvSpPr txBox="1"/>
              <p:nvPr/>
            </p:nvSpPr>
            <p:spPr>
              <a:xfrm>
                <a:off x="4104208" y="5573132"/>
                <a:ext cx="51911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sr-Latn-R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32932A-B335-45BB-A498-5ADA8218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208" y="5573132"/>
                <a:ext cx="519112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103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AE4BB-63C4-4716-9A68-D24783823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Zadatak</a:t>
            </a:r>
            <a:r>
              <a:rPr lang="en-US" dirty="0"/>
              <a:t> 3 - </a:t>
            </a:r>
            <a:r>
              <a:rPr lang="en-US" dirty="0" err="1"/>
              <a:t>Demonstracija</a:t>
            </a:r>
            <a:endParaRPr lang="sr-Latn-R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D94F34-EC61-463F-B96B-8D60FFD51B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F9BD6-D40A-4C6B-AAAF-C5CA8052B8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C0DDD8-4337-48E3-9A19-59E77E9E04C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bandicam 2021-04-27 11-43-06-785">
            <a:hlinkClick r:id="" action="ppaction://media"/>
            <a:extLst>
              <a:ext uri="{FF2B5EF4-FFF2-40B4-BE49-F238E27FC236}">
                <a16:creationId xmlns:a16="http://schemas.microsoft.com/office/drawing/2014/main" id="{823403DE-3E0E-4D99-9F13-00873E2AA5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3875" y="1403573"/>
            <a:ext cx="720080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5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A7128-BD5C-483E-911C-C3F429D8D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Zadatak 1 – Maksimalan domet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80802-4822-4CB9-983E-B327FD06A5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60" y="1259557"/>
                <a:ext cx="9937104" cy="5663552"/>
              </a:xfrm>
            </p:spPr>
            <p:txBody>
              <a:bodyPr/>
              <a:lstStyle/>
              <a:p>
                <a:r>
                  <a:rPr lang="sr-Latn-RS" dirty="0"/>
                  <a:t>Početn</a:t>
                </a:r>
                <a:r>
                  <a:rPr lang="en-US" dirty="0"/>
                  <a:t>a</a:t>
                </a:r>
                <a:r>
                  <a:rPr lang="sr-Latn-RS" dirty="0"/>
                  <a:t> </a:t>
                </a:r>
                <a:r>
                  <a:rPr lang="sr-Latn-RS" dirty="0" err="1"/>
                  <a:t>jednačin</a:t>
                </a:r>
                <a:r>
                  <a:rPr lang="en-US" dirty="0"/>
                  <a:t>a</a:t>
                </a:r>
                <a:r>
                  <a:rPr lang="sr-Latn-RS" dirty="0"/>
                  <a:t> za sile koje deluju na projektil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sr-Latn-RS" b="0" dirty="0">
                    <a:ea typeface="Cambria Math" panose="02040503050406030204" pitchFamily="18" charset="0"/>
                  </a:rPr>
                  <a:t> 					(1)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 err="1"/>
                  <a:t>Integraljenjem</a:t>
                </a:r>
                <a:r>
                  <a:rPr lang="en-US" dirty="0"/>
                  <a:t> se </a:t>
                </a:r>
                <a:r>
                  <a:rPr lang="en-US" dirty="0" err="1"/>
                  <a:t>dobijaju</a:t>
                </a:r>
                <a:r>
                  <a:rPr lang="en-US" dirty="0"/>
                  <a:t> </a:t>
                </a:r>
                <a:r>
                  <a:rPr lang="en-US" dirty="0" err="1"/>
                  <a:t>jedna</a:t>
                </a:r>
                <a:r>
                  <a:rPr lang="sr-Latn-RS" dirty="0"/>
                  <a:t>čine za x i y koordinatu</a:t>
                </a:r>
              </a:p>
              <a:p>
                <a14:m>
                  <m:oMath xmlns:m="http://schemas.openxmlformats.org/officeDocument/2006/math">
                    <m:r>
                      <a:rPr lang="sr-Latn-R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sup>
                        </m:sSup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r-Latn-RS" dirty="0"/>
                  <a:t>					(2)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sup>
                        </m:sSup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r-Latn-RS" dirty="0"/>
                  <a:t>	(3)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</a:t>
                </a:r>
                <a:r>
                  <a:rPr lang="sr-Latn-RS" dirty="0" err="1"/>
                  <a:t>zražavanjem</a:t>
                </a:r>
                <a:r>
                  <a:rPr lang="sr-Latn-RS" dirty="0"/>
                  <a:t> t iz (2) i ubacivanjem u (3) se dobija f-ja </a:t>
                </a:r>
                <a14:m>
                  <m:oMath xmlns:m="http://schemas.openxmlformats.org/officeDocument/2006/math">
                    <m:r>
                      <a:rPr lang="sr-Latn-R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sr-Latn-R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sr-Latn-RS" b="0" dirty="0"/>
              </a:p>
              <a:p>
                <a14:m>
                  <m:oMath xmlns:m="http://schemas.openxmlformats.org/officeDocument/2006/math">
                    <m:r>
                      <a:rPr lang="sr-Latn-R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r-Latn-RS" dirty="0"/>
                  <a:t>  	(4)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280802-4822-4CB9-983E-B327FD06A5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60" y="1259557"/>
                <a:ext cx="9937104" cy="5663552"/>
              </a:xfrm>
              <a:blipFill>
                <a:blip r:embed="rId2"/>
                <a:stretch>
                  <a:fillRect l="-982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E4218-F46C-42A1-98D4-6B9F76FAC2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3A7C6-A5B1-4E54-B3ED-0AFA2D6D55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2DB44C-A852-4442-BC2E-15F39BDB09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4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89EDB-130D-42EC-A18D-72308501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Zadatak</a:t>
            </a:r>
            <a:r>
              <a:rPr lang="en-US" dirty="0"/>
              <a:t> 4 – </a:t>
            </a:r>
            <a:r>
              <a:rPr lang="en-US" dirty="0" err="1"/>
              <a:t>Inverzni</a:t>
            </a:r>
            <a:r>
              <a:rPr lang="en-US" dirty="0"/>
              <a:t> model</a:t>
            </a:r>
            <a:r>
              <a:rPr lang="sr-Latn-RS" dirty="0"/>
              <a:t> praćenja mete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3BCF5-1F42-4B07-81FE-1458E5141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68" y="1403574"/>
            <a:ext cx="9793088" cy="936104"/>
          </a:xfrm>
        </p:spPr>
        <p:txBody>
          <a:bodyPr/>
          <a:lstStyle/>
          <a:p>
            <a:r>
              <a:rPr lang="sr-Latn-RS" dirty="0" err="1"/>
              <a:t>Određvanje</a:t>
            </a:r>
            <a:r>
              <a:rPr lang="sr-Latn-RS" b="1" dirty="0"/>
              <a:t> azimuta </a:t>
            </a:r>
            <a:r>
              <a:rPr lang="sr-Latn-RS" dirty="0"/>
              <a:t>i </a:t>
            </a:r>
            <a:r>
              <a:rPr lang="sr-Latn-RS" b="1" dirty="0"/>
              <a:t>elevacije </a:t>
            </a:r>
            <a:r>
              <a:rPr lang="sr-Latn-RS" dirty="0"/>
              <a:t>sistema</a:t>
            </a:r>
          </a:p>
          <a:p>
            <a:r>
              <a:rPr lang="sr-Latn-RS" dirty="0"/>
              <a:t>Preko trigonometrijskih formula možemo odrediti uglove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70FD2-C0E3-4965-AA02-8122C32668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688B6-46AA-4DBB-A59E-C5D5B2B208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BA8B7-3947-4888-BF55-80ED0F822E7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42F9890-10E3-41E0-9FEA-616EF164F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15" y="2563740"/>
            <a:ext cx="7488393" cy="43844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FD10E9-E362-4FD4-BD5E-B19A3090B5C5}"/>
                  </a:ext>
                </a:extLst>
              </p:cNvPr>
              <p:cNvSpPr txBox="1"/>
              <p:nvPr/>
            </p:nvSpPr>
            <p:spPr>
              <a:xfrm rot="20835952">
                <a:off x="2782400" y="6097207"/>
                <a:ext cx="9550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𝑎𝑧𝑖𝑚𝑢𝑡h</m:t>
                      </m:r>
                    </m:oMath>
                  </m:oMathPara>
                </a14:m>
                <a:endParaRPr lang="sr-Latn-R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FD10E9-E362-4FD4-BD5E-B19A3090B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35952">
                <a:off x="2782400" y="6097207"/>
                <a:ext cx="955025" cy="430887"/>
              </a:xfrm>
              <a:prstGeom prst="rect">
                <a:avLst/>
              </a:prstGeom>
              <a:blipFill>
                <a:blip r:embed="rId3"/>
                <a:stretch>
                  <a:fillRect r="-31953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61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62082-BAC8-4725-B1E1-DD2A035FC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Zadatak</a:t>
            </a:r>
            <a:r>
              <a:rPr lang="en-US" dirty="0"/>
              <a:t> 4</a:t>
            </a:r>
            <a:r>
              <a:rPr lang="sr-Latn-RS" dirty="0"/>
              <a:t> – Inverzni model praćenja mete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D0DB9-8FDD-4B7B-9F0B-AB47942DCD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F063A-1D75-464E-B931-3F9FBC5C75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C0DDD8-4337-48E3-9A19-59E77E9E04C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08509D0-9577-419E-8501-1E245B539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94" y="1394444"/>
            <a:ext cx="6441802" cy="5472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3E4E4A-AEDB-4DA0-BFE4-E90FA9D81A20}"/>
                  </a:ext>
                </a:extLst>
              </p:cNvPr>
              <p:cNvSpPr txBox="1"/>
              <p:nvPr/>
            </p:nvSpPr>
            <p:spPr>
              <a:xfrm rot="19222015">
                <a:off x="2848579" y="5304698"/>
                <a:ext cx="1042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0" i="1" smtClean="0">
                          <a:latin typeface="Cambria Math" panose="02040503050406030204" pitchFamily="18" charset="0"/>
                        </a:rPr>
                        <m:t>𝑒𝑙𝑒𝑣𝑎𝑡𝑖𝑜𝑛</m:t>
                      </m:r>
                    </m:oMath>
                  </m:oMathPara>
                </a14:m>
                <a:endParaRPr lang="sr-Latn-R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3E4E4A-AEDB-4DA0-BFE4-E90FA9D81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22015">
                <a:off x="2848579" y="5304698"/>
                <a:ext cx="1042721" cy="276999"/>
              </a:xfrm>
              <a:prstGeom prst="rect">
                <a:avLst/>
              </a:prstGeom>
              <a:blipFill>
                <a:blip r:embed="rId3"/>
                <a:stretch>
                  <a:fillRect l="-2469" t="-2069" r="-4938" b="-5517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8752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7E0A4-C062-4394-89BD-2B77B5D9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Zadatak 5 – Dijagrami pan-</a:t>
            </a:r>
            <a:r>
              <a:rPr lang="sr-Latn-RS" dirty="0" err="1"/>
              <a:t>tilt</a:t>
            </a:r>
            <a:r>
              <a:rPr lang="sr-Latn-RS" dirty="0"/>
              <a:t> platforme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73477-72DA-456C-AA99-2BD1E476F2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 dirty="0"/>
                  <a:t>Bolji uvid u performanse platforme</a:t>
                </a:r>
              </a:p>
              <a:p>
                <a:r>
                  <a:rPr lang="sr-Latn-RS" b="1" dirty="0"/>
                  <a:t>Dijagram pozicije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sr-Latn-RS" b="1" dirty="0"/>
              </a:p>
              <a:p>
                <a:r>
                  <a:rPr lang="sr-Latn-RS" b="1" dirty="0"/>
                  <a:t>Dijagram ugaone brzine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endParaRPr lang="sr-Latn-RS" dirty="0"/>
              </a:p>
              <a:p>
                <a:r>
                  <a:rPr lang="sr-Latn-RS" b="1" dirty="0"/>
                  <a:t>Dijagram ugaonog ubrzanja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sr-Latn-RS" b="1" dirty="0"/>
              </a:p>
              <a:p>
                <a:endParaRPr lang="sr-Latn-RS" b="1" dirty="0"/>
              </a:p>
              <a:p>
                <a14:m>
                  <m:oMath xmlns:m="http://schemas.openxmlformats.org/officeDocument/2006/math">
                    <m:r>
                      <a:rPr lang="sr-Latn-R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sr-Latn-RS" dirty="0"/>
              </a:p>
              <a:p>
                <a:endParaRPr lang="sr-Latn-RS" b="1" dirty="0"/>
              </a:p>
              <a:p>
                <a:endParaRPr lang="sr-Latn-R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373477-72DA-456C-AA99-2BD1E476F2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6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32460-D5A4-4D4D-B28F-44B8715592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5AB6F-6D0C-410D-AA60-3446D34898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BA8B7-3947-4888-BF55-80ED0F822E7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6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D76E-D978-45DB-BE12-C10B85FC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Zadatak</a:t>
            </a:r>
            <a:r>
              <a:rPr lang="en-US" dirty="0"/>
              <a:t> 5 – </a:t>
            </a:r>
            <a:r>
              <a:rPr lang="en-US" dirty="0" err="1"/>
              <a:t>Dijagrami</a:t>
            </a:r>
            <a:r>
              <a:rPr lang="en-US" dirty="0"/>
              <a:t> pan-tilt </a:t>
            </a:r>
            <a:r>
              <a:rPr lang="en-US" dirty="0" err="1"/>
              <a:t>platforme</a:t>
            </a:r>
            <a:endParaRPr lang="sr-Latn-RS" dirty="0"/>
          </a:p>
        </p:txBody>
      </p:sp>
      <p:pic>
        <p:nvPicPr>
          <p:cNvPr id="6" name="bandicam 2021-04-26 19-16-19-223">
            <a:hlinkClick r:id="" action="ppaction://media"/>
            <a:extLst>
              <a:ext uri="{FF2B5EF4-FFF2-40B4-BE49-F238E27FC236}">
                <a16:creationId xmlns:a16="http://schemas.microsoft.com/office/drawing/2014/main" id="{8DCB2232-1942-4D41-AAE0-0C4B3B9761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5936" y="1510383"/>
            <a:ext cx="6382789" cy="518457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2BD27-5726-4BE5-8A32-2F955369D6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C400B-5D32-4A2E-8A32-B6B0102C35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2DB44C-A852-4442-BC2E-15F39BDB09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2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AE7ED-9801-4669-9D47-17C8C8981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Zadatak</a:t>
            </a:r>
            <a:r>
              <a:rPr lang="en-US" dirty="0"/>
              <a:t> 5 – </a:t>
            </a:r>
            <a:r>
              <a:rPr lang="en-US" dirty="0" err="1"/>
              <a:t>Dijagrami</a:t>
            </a:r>
            <a:r>
              <a:rPr lang="en-US" dirty="0"/>
              <a:t> pan-tilt </a:t>
            </a:r>
            <a:r>
              <a:rPr lang="en-US" dirty="0" err="1"/>
              <a:t>platforme</a:t>
            </a:r>
            <a:endParaRPr lang="sr-Latn-R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3BE95-087D-47EB-9CAE-827FA5B6F5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2D024-7773-4083-91E2-A1D5310443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C0DDD8-4337-48E3-9A19-59E77E9E04C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9D18773-ACCF-4240-8B81-A52A54A90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063"/>
            <a:ext cx="10080625" cy="56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72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5E44-F85A-4ED7-B6F5-C376793E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Zadatak</a:t>
            </a:r>
            <a:r>
              <a:rPr lang="en-US" dirty="0"/>
              <a:t> 5 – </a:t>
            </a:r>
            <a:r>
              <a:rPr lang="sr-Latn-RS" dirty="0"/>
              <a:t>Hipotetička slika na EO sistem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D13C0-8D7C-452E-A88D-7FD6B6672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68" y="1403573"/>
            <a:ext cx="9793088" cy="1440160"/>
          </a:xfrm>
        </p:spPr>
        <p:txBody>
          <a:bodyPr/>
          <a:lstStyle/>
          <a:p>
            <a:r>
              <a:rPr lang="en-US" dirty="0" err="1"/>
              <a:t>Uvek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sr-Latn-RS" dirty="0" err="1"/>
              <a:t>đanje</a:t>
            </a:r>
            <a:r>
              <a:rPr lang="sr-Latn-RS" dirty="0"/>
              <a:t> sa maksimalnim </a:t>
            </a:r>
            <a:r>
              <a:rPr lang="sr-Latn-RS" dirty="0" err="1"/>
              <a:t>zoom</a:t>
            </a:r>
            <a:r>
              <a:rPr lang="sr-Latn-RS" dirty="0"/>
              <a:t>-om</a:t>
            </a:r>
          </a:p>
          <a:p>
            <a:r>
              <a:rPr lang="sr-Latn-RS" dirty="0"/>
              <a:t>Na osnovu ugla </a:t>
            </a:r>
            <a:r>
              <a:rPr lang="sr-Latn-RS" b="1" dirty="0"/>
              <a:t>FOV </a:t>
            </a:r>
            <a:r>
              <a:rPr lang="sr-Latn-RS" dirty="0"/>
              <a:t>i izmerene distance, možemo prikazati sliku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B7B81D-0323-4614-8F05-AE7EE1C7B2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2D30F-3CD5-4FCD-B90D-BE10102F04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BA8B7-3947-4888-BF55-80ED0F822E7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7775D27-B4DE-4B40-9E95-D4461B961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7" y="2526198"/>
            <a:ext cx="9073008" cy="437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7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764C-273F-4820-8CEB-4F89FD031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Zadatak</a:t>
            </a:r>
            <a:r>
              <a:rPr lang="en-US" dirty="0"/>
              <a:t> 5 – </a:t>
            </a:r>
            <a:r>
              <a:rPr lang="en-US" dirty="0" err="1"/>
              <a:t>Hipoteti</a:t>
            </a:r>
            <a:r>
              <a:rPr lang="sr-Latn-RS" dirty="0" err="1"/>
              <a:t>čka</a:t>
            </a:r>
            <a:r>
              <a:rPr lang="sr-Latn-RS" dirty="0"/>
              <a:t> slika na EO sistem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1612F-B738-459B-9C89-20C7354503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F5914-931E-48A9-A938-8DA3ADBAAD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C0DDD8-4337-48E3-9A19-59E77E9E04C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bandicam 2021-04-26 20-09-14-736">
            <a:hlinkClick r:id="" action="ppaction://media"/>
            <a:extLst>
              <a:ext uri="{FF2B5EF4-FFF2-40B4-BE49-F238E27FC236}">
                <a16:creationId xmlns:a16="http://schemas.microsoft.com/office/drawing/2014/main" id="{4D548FC8-A37E-4DE3-9E58-456039F64F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654" y="1403573"/>
            <a:ext cx="6879316" cy="51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4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3B0F4-C41A-4CFF-B63D-653A20E75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Zadatak 5 – Hipotetička slika na EO sistem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8EC5-46E1-4BE0-BE10-BC466032B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sli</a:t>
            </a:r>
            <a:r>
              <a:rPr lang="sr-Latn-RS" dirty="0" err="1"/>
              <a:t>čnosti</a:t>
            </a:r>
            <a:r>
              <a:rPr lang="sr-Latn-RS" dirty="0"/>
              <a:t> ugla dolazimo do zaključka da li možemo prepoznati metu ili 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CBBCD-C24D-4378-906D-A63B3427AF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F3A2C-5E46-4301-ADA8-2D74890B56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2DB44C-A852-4442-BC2E-15F39BDB090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B5686C7-79EB-4E12-8AE5-B5D166A63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188" y="1179512"/>
            <a:ext cx="3290248" cy="46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33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D9B52-8789-4A26-8E51-90047250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Zadatak</a:t>
            </a:r>
            <a:r>
              <a:rPr lang="en-US" dirty="0"/>
              <a:t> 6 – </a:t>
            </a:r>
            <a:r>
              <a:rPr lang="en-US" dirty="0" err="1"/>
              <a:t>Ispaljenje</a:t>
            </a:r>
            <a:r>
              <a:rPr lang="en-US" dirty="0"/>
              <a:t> </a:t>
            </a:r>
            <a:r>
              <a:rPr lang="en-US" dirty="0" err="1"/>
              <a:t>hitca</a:t>
            </a:r>
            <a:endParaRPr lang="sr-Latn-R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85009-B097-47B2-AC74-1C50E4D5FF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 dirty="0"/>
                  <a:t>Izrazili smo koordinate mete preko distance i ugla azimuta i elevacije</a:t>
                </a:r>
              </a:p>
              <a:p>
                <a:endParaRPr lang="sr-Latn-RS" dirty="0"/>
              </a:p>
              <a:p>
                <a:r>
                  <a:rPr lang="sr-Latn-RS" dirty="0"/>
                  <a:t>Poznate su nam formule </a:t>
                </a:r>
                <a:r>
                  <a:rPr lang="sr-Latn-RS" dirty="0" err="1"/>
                  <a:t>hitca</a:t>
                </a:r>
                <a:endParaRPr lang="sr-Latn-RS" dirty="0"/>
              </a:p>
              <a:p>
                <a14:m>
                  <m:oMath xmlns:m="http://schemas.openxmlformats.org/officeDocument/2006/math">
                    <m:r>
                      <a:rPr lang="sr-Latn-RS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sup>
                        </m:sSup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r-Latn-RS" dirty="0"/>
                  <a:t>					(2)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sr-Latn-R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𝑘𝑡</m:t>
                            </m:r>
                          </m:sup>
                        </m:sSup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r-Latn-RS" dirty="0"/>
                  <a:t>	(3)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</a:t>
                </a:r>
                <a:r>
                  <a:rPr lang="sr-Latn-RS" dirty="0" err="1"/>
                  <a:t>zražavanjem</a:t>
                </a:r>
                <a:r>
                  <a:rPr lang="sr-Latn-RS" dirty="0"/>
                  <a:t> t iz (2) i ubacivanjem u (3) se dobija f-ja z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r-Latn-R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e>
                    </m:d>
                  </m:oMath>
                </a14:m>
                <a:endParaRPr lang="sr-Latn-RS" b="0" dirty="0"/>
              </a:p>
              <a:p>
                <a14:m>
                  <m:oMath xmlns:m="http://schemas.openxmlformats.org/officeDocument/2006/math">
                    <m:r>
                      <a:rPr lang="sr-Latn-R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sr-Latn-R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sr-Latn-R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r-Latn-RS" dirty="0"/>
                  <a:t>  	(4)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85009-B097-47B2-AC74-1C50E4D5F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6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9B4C6-0311-4874-A4AC-6C83D2B722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2F2E6-B855-41F4-A8E9-ADC6D01769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BA8B7-3947-4888-BF55-80ED0F822E7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3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97991-49A7-4AB8-A6C5-DB84C1FE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Zadatak 6 – </a:t>
            </a:r>
            <a:r>
              <a:rPr lang="sr-Latn-RS" dirty="0" err="1"/>
              <a:t>Ispaljenje</a:t>
            </a:r>
            <a:r>
              <a:rPr lang="sr-Latn-RS" dirty="0"/>
              <a:t> </a:t>
            </a:r>
            <a:r>
              <a:rPr lang="sr-Latn-RS" dirty="0" err="1"/>
              <a:t>hitca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8490-B4D7-480E-8675-3ECBADFD3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68" y="1403574"/>
            <a:ext cx="9793088" cy="1179512"/>
          </a:xfrm>
        </p:spPr>
        <p:txBody>
          <a:bodyPr/>
          <a:lstStyle/>
          <a:p>
            <a:r>
              <a:rPr lang="sr-Latn-RS" dirty="0"/>
              <a:t>Zašto z(</a:t>
            </a:r>
            <a:r>
              <a:rPr lang="sr-Latn-RS" dirty="0" err="1"/>
              <a:t>xy</a:t>
            </a:r>
            <a:r>
              <a:rPr lang="sr-Latn-RS" dirty="0"/>
              <a:t>)?</a:t>
            </a:r>
          </a:p>
          <a:p>
            <a:r>
              <a:rPr lang="sr-Latn-RS" dirty="0"/>
              <a:t>Hitac se odigrava u jednoj ravni, a naš prostor je trodimenzionalni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048B3-14DC-4255-9BA0-58D7D08814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8F2E4C-B3CA-4167-994B-D619D81A7A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BA8B7-3947-4888-BF55-80ED0F822E7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690CAC0-6B30-4F65-8531-EA45B0C86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296" y="2583086"/>
            <a:ext cx="5232031" cy="4355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08244D-5021-43C8-A9A6-7B3CDD1D3494}"/>
                  </a:ext>
                </a:extLst>
              </p:cNvPr>
              <p:cNvSpPr txBox="1"/>
              <p:nvPr/>
            </p:nvSpPr>
            <p:spPr>
              <a:xfrm rot="20168771">
                <a:off x="2964410" y="5775147"/>
                <a:ext cx="3567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sr-Latn-R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08244D-5021-43C8-A9A6-7B3CDD1D3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68771">
                <a:off x="2964410" y="5775147"/>
                <a:ext cx="35670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90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DBEA-69E8-454D-99B0-D2CAA1DE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Zadatak</a:t>
            </a:r>
            <a:r>
              <a:rPr lang="en-US" dirty="0"/>
              <a:t> 1 – </a:t>
            </a:r>
            <a:r>
              <a:rPr lang="en-US" dirty="0" err="1"/>
              <a:t>Maksimalan</a:t>
            </a:r>
            <a:r>
              <a:rPr lang="en-US" dirty="0"/>
              <a:t> </a:t>
            </a:r>
            <a:r>
              <a:rPr lang="en-US" dirty="0" err="1"/>
              <a:t>domet</a:t>
            </a:r>
            <a:endParaRPr lang="sr-Latn-R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C60F02-6AAC-434E-9D7C-679A2692FE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 dirty="0"/>
                  <a:t>Šta je </a:t>
                </a:r>
                <a14:m>
                  <m:oMath xmlns:m="http://schemas.openxmlformats.org/officeDocument/2006/math">
                    <m:r>
                      <a:rPr lang="sr-Latn-R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sr-Latn-RS" dirty="0"/>
                  <a:t>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sr-Latn-R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sr-Latn-R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, </a:t>
                </a:r>
                <a:r>
                  <a:rPr lang="en-US" dirty="0" err="1"/>
                  <a:t>dakle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sr-Latn-RS" dirty="0"/>
                  <a:t>Za svako </a:t>
                </a:r>
                <a14:m>
                  <m:oMath xmlns:m="http://schemas.openxmlformats.org/officeDocument/2006/math">
                    <m:r>
                      <a:rPr lang="sr-Latn-R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sr-Latn-R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sr-Latn-R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sr-Latn-RS" dirty="0"/>
                  <a:t> se rešavaju jednačine i zapaža se onaj par sa najvećim dometom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C60F02-6AAC-434E-9D7C-679A2692FE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6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78816-AA4C-4E35-AFF3-887C186CCF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807CA-3AC4-4ACA-BAA3-1899C589B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BA8B7-3947-4888-BF55-80ED0F822E7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6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C54E-5A5C-4081-B5B9-997A9999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Zadatak 6 – Računanje elevacionog ugla </a:t>
            </a:r>
            <a:r>
              <a:rPr lang="sr-Latn-RS" dirty="0" err="1"/>
              <a:t>oružija</a:t>
            </a:r>
            <a:endParaRPr lang="sr-Latn-R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FFC1A-CA0C-4301-A55B-D9B3A8DB9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 dirty="0"/>
                  <a:t>Iz elevacionog ugla kamere i izmerene distance dobijamo </a:t>
                </a:r>
                <a:r>
                  <a:rPr lang="sr-Latn-RS" dirty="0" err="1"/>
                  <a:t>xy</a:t>
                </a:r>
                <a:r>
                  <a:rPr lang="sr-Latn-RS" dirty="0"/>
                  <a:t> i z koordinatu</a:t>
                </a:r>
              </a:p>
              <a:p>
                <a:r>
                  <a:rPr lang="sr-Latn-RS" dirty="0"/>
                  <a:t>Za svako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gledamo</a:t>
                </a:r>
                <a:r>
                  <a:rPr lang="en-US" b="0" dirty="0"/>
                  <a:t> da li se </a:t>
                </a:r>
                <a:r>
                  <a:rPr lang="en-US" b="0" dirty="0" err="1"/>
                  <a:t>jedna</a:t>
                </a:r>
                <a:r>
                  <a:rPr lang="sr-Latn-RS" dirty="0"/>
                  <a:t>čina poklapa</a:t>
                </a:r>
                <a:endParaRPr lang="en-US" dirty="0"/>
              </a:p>
              <a:p>
                <a:endParaRPr lang="en-US" b="0" dirty="0"/>
              </a:p>
              <a:p>
                <a:r>
                  <a:rPr lang="sr-Latn-RS" b="0" dirty="0"/>
                  <a:t>Preko azimuta razdvajamo </a:t>
                </a:r>
                <a:r>
                  <a:rPr lang="sr-Latn-RS" b="0" dirty="0" err="1"/>
                  <a:t>xy</a:t>
                </a:r>
                <a:r>
                  <a:rPr lang="sr-Latn-RS" b="0" dirty="0"/>
                  <a:t> koordinatu na x i y</a:t>
                </a:r>
              </a:p>
              <a:p>
                <a:r>
                  <a:rPr lang="sr-Latn-RS" dirty="0"/>
                  <a:t>Tako dobijamo putanju </a:t>
                </a:r>
                <a:r>
                  <a:rPr lang="sr-Latn-RS" dirty="0" err="1"/>
                  <a:t>oružija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FFC1A-CA0C-4301-A55B-D9B3A8DB9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6" r="-436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962C9-7CB4-4571-9BFB-7D0D9738DD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9FA4A-65E7-4BCA-A1EA-C328A5024B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BA8B7-3947-4888-BF55-80ED0F822E7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7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79F8D-2ED9-4F82-B8E7-6432581FA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Zadatak 6 - Demonstracija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4E216-E729-4BE3-AD9B-54DA37F15C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6C5FC-0A17-426C-9D45-74768E2CA6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C0DDD8-4337-48E3-9A19-59E77E9E04C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bandicam 2021-04-26 21-03-32-070">
            <a:hlinkClick r:id="" action="ppaction://media"/>
            <a:extLst>
              <a:ext uri="{FF2B5EF4-FFF2-40B4-BE49-F238E27FC236}">
                <a16:creationId xmlns:a16="http://schemas.microsoft.com/office/drawing/2014/main" id="{AD97D272-00EE-49A3-AC71-0F54AD3CA6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1920" y="1495846"/>
            <a:ext cx="6696744" cy="502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4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C08A0-CD62-4779-B710-A5C454C94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Zadatak 6 - Demonstracija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0C4532-E82E-4E97-938B-EAF6E3E866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1A2ED-3AD1-40AC-BA05-87E70B393D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C0DDD8-4337-48E3-9A19-59E77E9E04C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bandicam 2021-04-26 20-59-22-080">
            <a:hlinkClick r:id="" action="ppaction://media"/>
            <a:extLst>
              <a:ext uri="{FF2B5EF4-FFF2-40B4-BE49-F238E27FC236}">
                <a16:creationId xmlns:a16="http://schemas.microsoft.com/office/drawing/2014/main" id="{AAD1E737-2B89-4EBA-BB8F-5E7FF54B93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0316" y="1403573"/>
            <a:ext cx="6799991" cy="509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7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66480-AA6D-4808-A35A-42F864BA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Zadatak</a:t>
            </a:r>
            <a:r>
              <a:rPr lang="en-US" dirty="0"/>
              <a:t> 7 – </a:t>
            </a:r>
            <a:r>
              <a:rPr lang="en-US" dirty="0" err="1"/>
              <a:t>Eksportovanje</a:t>
            </a:r>
            <a:r>
              <a:rPr lang="en-US" dirty="0"/>
              <a:t> u .</a:t>
            </a:r>
            <a:r>
              <a:rPr lang="en-US" dirty="0" err="1"/>
              <a:t>kml</a:t>
            </a:r>
            <a:r>
              <a:rPr lang="en-US" dirty="0"/>
              <a:t> format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FD2E8-5F47-4AF6-95E8-B043361F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68" y="1403574"/>
            <a:ext cx="9793088" cy="792088"/>
          </a:xfrm>
        </p:spPr>
        <p:txBody>
          <a:bodyPr/>
          <a:lstStyle/>
          <a:p>
            <a:r>
              <a:rPr lang="en-US" dirty="0" err="1"/>
              <a:t>Istim</a:t>
            </a:r>
            <a:r>
              <a:rPr lang="en-US" dirty="0"/>
              <a:t> </a:t>
            </a:r>
            <a:r>
              <a:rPr lang="en-US" dirty="0" err="1"/>
              <a:t>principom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sr-Latn-RS" dirty="0"/>
              <a:t>što smo dobili </a:t>
            </a:r>
            <a:r>
              <a:rPr lang="sr-Latn-RS" dirty="0" err="1"/>
              <a:t>x,y,z</a:t>
            </a:r>
            <a:r>
              <a:rPr lang="sr-Latn-RS" dirty="0"/>
              <a:t> koordinate iz (</a:t>
            </a:r>
            <a:r>
              <a:rPr lang="sr-Latn-RS" dirty="0" err="1"/>
              <a:t>longitute</a:t>
            </a:r>
            <a:r>
              <a:rPr lang="sr-Latn-RS" dirty="0"/>
              <a:t>, </a:t>
            </a:r>
            <a:r>
              <a:rPr lang="sr-Latn-RS" dirty="0" err="1"/>
              <a:t>latitude</a:t>
            </a:r>
            <a:r>
              <a:rPr lang="sr-Latn-RS" dirty="0"/>
              <a:t>, </a:t>
            </a:r>
            <a:r>
              <a:rPr lang="sr-Latn-RS" dirty="0" err="1"/>
              <a:t>altitude</a:t>
            </a:r>
            <a:r>
              <a:rPr lang="sr-Latn-RS" dirty="0"/>
              <a:t>), to vraćamo nazad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25569-96B6-4BDC-851F-7C26DFFF69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F3E5E-1E90-459E-8944-6D2061446B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BA8B7-3947-4888-BF55-80ED0F822E7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" name="bandicam 2021-04-26 21-43-06-675">
            <a:hlinkClick r:id="" action="ppaction://media"/>
            <a:extLst>
              <a:ext uri="{FF2B5EF4-FFF2-40B4-BE49-F238E27FC236}">
                <a16:creationId xmlns:a16="http://schemas.microsoft.com/office/drawing/2014/main" id="{15C456DA-5259-4FC0-B0B8-3680C5967C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892" y="2267669"/>
            <a:ext cx="7164796" cy="429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3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EB67-E84C-4C41-982D-1238A92F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Zadatak</a:t>
            </a:r>
            <a:r>
              <a:rPr lang="en-US" dirty="0"/>
              <a:t> 7 – </a:t>
            </a:r>
            <a:r>
              <a:rPr lang="en-US" dirty="0" err="1"/>
              <a:t>Eksportovanje</a:t>
            </a:r>
            <a:r>
              <a:rPr lang="en-US" dirty="0"/>
              <a:t> u .</a:t>
            </a:r>
            <a:r>
              <a:rPr lang="en-US" dirty="0" err="1"/>
              <a:t>kml</a:t>
            </a:r>
            <a:r>
              <a:rPr lang="en-US" dirty="0"/>
              <a:t> format</a:t>
            </a:r>
            <a:endParaRPr lang="sr-Latn-R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874B6-53D7-4483-AD9E-2C4EBDFC15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5DCE8-E8C7-4FB6-A6FC-71ED91D797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C0DDD8-4337-48E3-9A19-59E77E9E04C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bandicam 2021-04-26 21-57-11-077">
            <a:hlinkClick r:id="" action="ppaction://media"/>
            <a:extLst>
              <a:ext uri="{FF2B5EF4-FFF2-40B4-BE49-F238E27FC236}">
                <a16:creationId xmlns:a16="http://schemas.microsoft.com/office/drawing/2014/main" id="{083C8DE9-0668-4D96-868D-F4C92CC4A5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8302" y="1257144"/>
            <a:ext cx="8424688" cy="520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18BFD-7F86-49D9-ACC2-FA928EB7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Šta dalje?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6E1FD-67CF-4653-B2E4-7EB646EBF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68" y="1403573"/>
            <a:ext cx="9793088" cy="5519515"/>
          </a:xfrm>
        </p:spPr>
        <p:txBody>
          <a:bodyPr/>
          <a:lstStyle/>
          <a:p>
            <a:r>
              <a:rPr lang="sr-Latn-RS" b="1" dirty="0"/>
              <a:t>GUI aplikacija</a:t>
            </a:r>
            <a:r>
              <a:rPr lang="sr-Latn-RS" dirty="0"/>
              <a:t> bez 3D simulacije</a:t>
            </a:r>
          </a:p>
          <a:p>
            <a:r>
              <a:rPr lang="sr-Latn-RS" dirty="0" err="1"/>
              <a:t>Tracking</a:t>
            </a:r>
            <a:r>
              <a:rPr lang="sr-Latn-RS" dirty="0"/>
              <a:t> </a:t>
            </a:r>
            <a:r>
              <a:rPr lang="sr-Latn-RS" dirty="0" err="1"/>
              <a:t>system</a:t>
            </a:r>
            <a:endParaRPr lang="sr-Latn-RS" dirty="0"/>
          </a:p>
          <a:p>
            <a:r>
              <a:rPr lang="sr-Latn-RS" dirty="0"/>
              <a:t>Ne poznaje se stvarna putanja neprijatelja, potreban </a:t>
            </a:r>
            <a:r>
              <a:rPr lang="sr-Latn-RS" b="1" dirty="0" err="1"/>
              <a:t>Kalmanov</a:t>
            </a:r>
            <a:r>
              <a:rPr lang="sr-Latn-RS" b="1" dirty="0"/>
              <a:t> filter</a:t>
            </a:r>
          </a:p>
          <a:p>
            <a:endParaRPr lang="sr-Latn-RS" b="1" dirty="0"/>
          </a:p>
          <a:p>
            <a:endParaRPr lang="sr-Latn-R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11894A-F8B3-400A-8DC4-4BFA014030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A1F81-0590-4456-8E44-E99F792D1C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BA8B7-3947-4888-BF55-80ED0F822E7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1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/>
          <p:cNvSpPr txBox="1">
            <a:spLocks noChangeArrowheads="1"/>
          </p:cNvSpPr>
          <p:nvPr/>
        </p:nvSpPr>
        <p:spPr bwMode="auto">
          <a:xfrm>
            <a:off x="492125" y="919163"/>
            <a:ext cx="9072563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600">
                <a:solidFill>
                  <a:srgbClr val="002C5F"/>
                </a:solidFill>
                <a:latin typeface="Helvetica" pitchFamily="34" charset="0"/>
                <a:cs typeface="Arial" charset="0"/>
              </a:defRPr>
            </a:lvl1pPr>
            <a:lvl2pPr marL="817563" indent="-314325" eaLnBrk="0" hangingPunct="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solidFill>
                  <a:srgbClr val="002C5F"/>
                </a:solidFill>
                <a:latin typeface="Helvetica" pitchFamily="34" charset="0"/>
                <a:cs typeface="Arial" charset="0"/>
              </a:defRPr>
            </a:lvl2pPr>
            <a:lvl3pPr marL="1258888" indent="-250825" eaLnBrk="0" hangingPunct="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2C5F"/>
                </a:solidFill>
                <a:latin typeface="Helvetica" pitchFamily="34" charset="0"/>
                <a:cs typeface="Arial" charset="0"/>
              </a:defRPr>
            </a:lvl3pPr>
            <a:lvl4pPr marL="1763713" indent="-250825" eaLnBrk="0" hangingPunct="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2C5F"/>
                </a:solidFill>
                <a:latin typeface="Helvetica" pitchFamily="34" charset="0"/>
                <a:cs typeface="Arial" charset="0"/>
              </a:defRPr>
            </a:lvl4pPr>
            <a:lvl5pPr marL="2266950" indent="-250825" eaLnBrk="0" hangingPunct="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500">
                <a:solidFill>
                  <a:srgbClr val="002C5F"/>
                </a:solidFill>
                <a:latin typeface="Helvetica" pitchFamily="34" charset="0"/>
                <a:cs typeface="Arial" charset="0"/>
              </a:defRPr>
            </a:lvl5pPr>
            <a:lvl6pPr marL="2724150" indent="-250825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500">
                <a:solidFill>
                  <a:srgbClr val="002C5F"/>
                </a:solidFill>
                <a:latin typeface="Helvetica" pitchFamily="34" charset="0"/>
                <a:cs typeface="Arial" charset="0"/>
              </a:defRPr>
            </a:lvl6pPr>
            <a:lvl7pPr marL="3181350" indent="-250825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500">
                <a:solidFill>
                  <a:srgbClr val="002C5F"/>
                </a:solidFill>
                <a:latin typeface="Helvetica" pitchFamily="34" charset="0"/>
                <a:cs typeface="Arial" charset="0"/>
              </a:defRPr>
            </a:lvl7pPr>
            <a:lvl8pPr marL="3638550" indent="-250825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500">
                <a:solidFill>
                  <a:srgbClr val="002C5F"/>
                </a:solidFill>
                <a:latin typeface="Helvetica" pitchFamily="34" charset="0"/>
                <a:cs typeface="Arial" charset="0"/>
              </a:defRPr>
            </a:lvl8pPr>
            <a:lvl9pPr marL="4095750" indent="-250825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500">
                <a:solidFill>
                  <a:srgbClr val="002C5F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 eaLnBrk="1">
              <a:spcBef>
                <a:spcPct val="0"/>
              </a:spcBef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altLang="en-US" sz="4400" dirty="0" err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Hvala</a:t>
            </a:r>
            <a:r>
              <a:rPr lang="en-US" altLang="en-US" sz="4400" dirty="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en-US" sz="4400" dirty="0" err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na</a:t>
            </a:r>
            <a:r>
              <a:rPr lang="en-US" altLang="en-US" sz="4400" dirty="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 pa</a:t>
            </a:r>
            <a:r>
              <a:rPr lang="sr-Latn-RS" altLang="en-US" sz="4400" dirty="0" err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žnji</a:t>
            </a:r>
            <a:endParaRPr lang="en-US" altLang="en-US" sz="4400" dirty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3733800"/>
            <a:ext cx="164782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1546225" y="5207000"/>
            <a:ext cx="6826250" cy="117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600">
                <a:solidFill>
                  <a:srgbClr val="002C5F"/>
                </a:solidFill>
                <a:latin typeface="Helvetica" pitchFamily="34" charset="0"/>
                <a:cs typeface="Arial" charset="0"/>
              </a:defRPr>
            </a:lvl1pPr>
            <a:lvl2pPr marL="817563" indent="-314325" eaLnBrk="0" hangingPunct="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200">
                <a:solidFill>
                  <a:srgbClr val="002C5F"/>
                </a:solidFill>
                <a:latin typeface="Helvetica" pitchFamily="34" charset="0"/>
                <a:cs typeface="Arial" charset="0"/>
              </a:defRPr>
            </a:lvl2pPr>
            <a:lvl3pPr marL="1258888" indent="-250825" eaLnBrk="0" hangingPunct="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rgbClr val="002C5F"/>
                </a:solidFill>
                <a:latin typeface="Helvetica" pitchFamily="34" charset="0"/>
                <a:cs typeface="Arial" charset="0"/>
              </a:defRPr>
            </a:lvl3pPr>
            <a:lvl4pPr marL="1763713" indent="-250825" eaLnBrk="0" hangingPunct="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000">
                <a:solidFill>
                  <a:srgbClr val="002C5F"/>
                </a:solidFill>
                <a:latin typeface="Helvetica" pitchFamily="34" charset="0"/>
                <a:cs typeface="Arial" charset="0"/>
              </a:defRPr>
            </a:lvl4pPr>
            <a:lvl5pPr marL="2266950" indent="-250825" eaLnBrk="0" hangingPunct="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500">
                <a:solidFill>
                  <a:srgbClr val="002C5F"/>
                </a:solidFill>
                <a:latin typeface="Helvetica" pitchFamily="34" charset="0"/>
                <a:cs typeface="Arial" charset="0"/>
              </a:defRPr>
            </a:lvl5pPr>
            <a:lvl6pPr marL="2724150" indent="-250825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500">
                <a:solidFill>
                  <a:srgbClr val="002C5F"/>
                </a:solidFill>
                <a:latin typeface="Helvetica" pitchFamily="34" charset="0"/>
                <a:cs typeface="Arial" charset="0"/>
              </a:defRPr>
            </a:lvl6pPr>
            <a:lvl7pPr marL="3181350" indent="-250825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500">
                <a:solidFill>
                  <a:srgbClr val="002C5F"/>
                </a:solidFill>
                <a:latin typeface="Helvetica" pitchFamily="34" charset="0"/>
                <a:cs typeface="Arial" charset="0"/>
              </a:defRPr>
            </a:lvl7pPr>
            <a:lvl8pPr marL="3638550" indent="-250825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500">
                <a:solidFill>
                  <a:srgbClr val="002C5F"/>
                </a:solidFill>
                <a:latin typeface="Helvetica" pitchFamily="34" charset="0"/>
                <a:cs typeface="Arial" charset="0"/>
              </a:defRPr>
            </a:lvl8pPr>
            <a:lvl9pPr marL="4095750" indent="-250825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500">
                <a:solidFill>
                  <a:srgbClr val="002C5F"/>
                </a:solidFill>
                <a:latin typeface="Helvetica" pitchFamily="34" charset="0"/>
                <a:cs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200" b="1">
                <a:latin typeface="Arial" charset="0"/>
                <a:ea typeface="Arial Unicode MS" pitchFamily="34" charset="-128"/>
                <a:cs typeface="Arial Unicode MS" pitchFamily="34" charset="-128"/>
              </a:rPr>
              <a:t>info@vlatacom.com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1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3142-C12D-40CE-9F5B-E97E1600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Zadatak 1 – Maksimalan domet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DCE2F-6932-490B-8579-45DF26EBC5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2DDE7-9EE6-4EB7-97BB-18C5FFC81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2DB44C-A852-4442-BC2E-15F39BDB090B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14675C-F70E-4A49-8F89-8BC91863D69B}"/>
                  </a:ext>
                </a:extLst>
              </p:cNvPr>
              <p:cNvSpPr txBox="1"/>
              <p:nvPr/>
            </p:nvSpPr>
            <p:spPr>
              <a:xfrm>
                <a:off x="1075322" y="6228109"/>
                <a:ext cx="7776864" cy="584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0" lang="sr-Latn-R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C5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alibri" panose="020F0502020204030204" pitchFamily="34" charset="0"/>
                    <a:ea typeface="+mn-ea"/>
                    <a:cs typeface="Arial"/>
                  </a:rPr>
                  <a:t>Maksimalan domet </a:t>
                </a:r>
                <a:r>
                  <a:rPr kumimoji="0" lang="sr-Latn-RS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2C5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alibri" panose="020F0502020204030204" pitchFamily="34" charset="0"/>
                    <a:ea typeface="+mn-ea"/>
                    <a:cs typeface="Arial"/>
                  </a:rPr>
                  <a:t>paintball</a:t>
                </a:r>
                <a:r>
                  <a:rPr kumimoji="0" lang="sr-Latn-R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C5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alibri" panose="020F0502020204030204" pitchFamily="34" charset="0"/>
                    <a:ea typeface="+mn-ea"/>
                    <a:cs typeface="Arial"/>
                  </a:rPr>
                  <a:t> kuglice pri brzini 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sr-Latn-R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C5F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sr-Latn-R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C5F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𝑣</m:t>
                        </m:r>
                      </m:e>
                      <m:sub>
                        <m:r>
                          <a:rPr kumimoji="0" lang="sr-Latn-R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C5F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0</m:t>
                        </m:r>
                      </m:sub>
                    </m:sSub>
                    <m:r>
                      <a:rPr kumimoji="0" 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2C5F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=204</m:t>
                    </m:r>
                    <m:f>
                      <m:fPr>
                        <m:ctrlP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C5F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C5F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𝑚</m:t>
                        </m:r>
                      </m:num>
                      <m:den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C5F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den>
                    </m:f>
                  </m:oMath>
                </a14:m>
                <a:endParaRPr kumimoji="0" lang="sr-Latn-R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C5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14675C-F70E-4A49-8F89-8BC91863D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322" y="6228109"/>
                <a:ext cx="7776864" cy="584584"/>
              </a:xfrm>
              <a:prstGeom prst="rect">
                <a:avLst/>
              </a:prstGeom>
              <a:blipFill>
                <a:blip r:embed="rId3"/>
                <a:stretch>
                  <a:fillRect l="-1254" t="-1042" b="-15625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E563FA8B-E15A-47C7-A5C6-ADC30F66D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852" y="1462192"/>
            <a:ext cx="6066920" cy="4635290"/>
          </a:xfrm>
        </p:spPr>
      </p:pic>
    </p:spTree>
    <p:extLst>
      <p:ext uri="{BB962C8B-B14F-4D97-AF65-F5344CB8AC3E}">
        <p14:creationId xmlns:p14="http://schemas.microsoft.com/office/powerpoint/2010/main" val="256431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A5AC-42A4-4F91-9A47-C011F0F3C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26"/>
            <a:ext cx="10080625" cy="1179512"/>
          </a:xfrm>
        </p:spPr>
        <p:txBody>
          <a:bodyPr/>
          <a:lstStyle/>
          <a:p>
            <a:r>
              <a:rPr lang="en-US" dirty="0" err="1"/>
              <a:t>Zadatak</a:t>
            </a:r>
            <a:r>
              <a:rPr lang="en-US" dirty="0"/>
              <a:t> 1 – </a:t>
            </a:r>
            <a:r>
              <a:rPr lang="en-US" dirty="0" err="1"/>
              <a:t>Maksimalan</a:t>
            </a:r>
            <a:r>
              <a:rPr lang="en-US" dirty="0"/>
              <a:t> </a:t>
            </a:r>
            <a:r>
              <a:rPr lang="en-US" dirty="0" err="1"/>
              <a:t>domet</a:t>
            </a:r>
            <a:endParaRPr lang="sr-Latn-R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1E0C63-1347-4239-BEE1-85EC2B06FD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19932" y="5940077"/>
                <a:ext cx="6840760" cy="70868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Maksimalan </a:t>
                </a:r>
                <a:r>
                  <a:rPr lang="en-US" dirty="0" err="1"/>
                  <a:t>domet</a:t>
                </a:r>
                <a:r>
                  <a:rPr lang="en-US" dirty="0"/>
                  <a:t> 12.7mm </a:t>
                </a:r>
                <a:r>
                  <a:rPr lang="en-US" dirty="0" err="1"/>
                  <a:t>pri</a:t>
                </a:r>
                <a:r>
                  <a:rPr lang="en-US" dirty="0"/>
                  <a:t> </a:t>
                </a:r>
                <a:r>
                  <a:rPr lang="en-US" dirty="0" err="1"/>
                  <a:t>brzini</a:t>
                </a:r>
                <a:r>
                  <a:rPr lang="en-US" dirty="0"/>
                  <a:t> 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=920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sr-Latn-R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1E0C63-1347-4239-BEE1-85EC2B06F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9932" y="5940077"/>
                <a:ext cx="6840760" cy="708680"/>
              </a:xfrm>
              <a:blipFill>
                <a:blip r:embed="rId2"/>
                <a:stretch>
                  <a:fillRect l="-1337" b="-5128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97B8F-DE5F-41E6-A284-21397D5606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737B8-3FE0-4AC1-9835-EDAF2CA680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2DB44C-A852-4442-BC2E-15F39BDB090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060BF63-7DCB-4B7C-933C-889090FC5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69" y="1191186"/>
            <a:ext cx="6229085" cy="48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23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AA622-3162-40C8-B6C8-6942074A4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Odnos</a:t>
            </a:r>
            <a:r>
              <a:rPr lang="en-US" dirty="0"/>
              <a:t> </a:t>
            </a:r>
            <a:r>
              <a:rPr lang="en-US" dirty="0" err="1"/>
              <a:t>vidnog</a:t>
            </a:r>
            <a:r>
              <a:rPr lang="en-US" dirty="0"/>
              <a:t> </a:t>
            </a:r>
            <a:r>
              <a:rPr lang="en-US" dirty="0" err="1"/>
              <a:t>ugla</a:t>
            </a:r>
            <a:r>
              <a:rPr lang="en-US" dirty="0"/>
              <a:t> </a:t>
            </a:r>
            <a:r>
              <a:rPr lang="en-US" dirty="0" err="1"/>
              <a:t>kamere</a:t>
            </a:r>
            <a:r>
              <a:rPr lang="en-US" dirty="0"/>
              <a:t> i </a:t>
            </a:r>
            <a:r>
              <a:rPr lang="en-US" dirty="0" err="1"/>
              <a:t>ose</a:t>
            </a:r>
            <a:r>
              <a:rPr lang="en-US" dirty="0"/>
              <a:t> </a:t>
            </a:r>
            <a:r>
              <a:rPr lang="sr-Latn-RS" dirty="0" err="1"/>
              <a:t>oružija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CC5F7-C823-407E-8D5D-9ADBCB395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</a:t>
            </a:r>
            <a:r>
              <a:rPr lang="sr-Latn-RS" dirty="0"/>
              <a:t>što su EO sistem i meta na pravolinijskoj putanji na koju otpor vazduha i gravitacija nemaju uticaj, ugao elevacije </a:t>
            </a:r>
            <a:r>
              <a:rPr lang="sr-Latn-RS" dirty="0" err="1"/>
              <a:t>oružija</a:t>
            </a:r>
            <a:r>
              <a:rPr lang="sr-Latn-RS" dirty="0"/>
              <a:t> se mora razlikovati</a:t>
            </a:r>
            <a:r>
              <a:rPr lang="en-US" dirty="0"/>
              <a:t> od </a:t>
            </a:r>
            <a:r>
              <a:rPr lang="en-US" dirty="0" err="1"/>
              <a:t>ugla</a:t>
            </a:r>
            <a:r>
              <a:rPr lang="en-US" dirty="0"/>
              <a:t> </a:t>
            </a:r>
            <a:r>
              <a:rPr lang="en-US" dirty="0" err="1"/>
              <a:t>kojim</a:t>
            </a:r>
            <a:r>
              <a:rPr lang="en-US" dirty="0"/>
              <a:t> EO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posmatra</a:t>
            </a:r>
            <a:r>
              <a:rPr lang="en-US" dirty="0"/>
              <a:t> </a:t>
            </a:r>
            <a:r>
              <a:rPr lang="en-US" dirty="0" err="1"/>
              <a:t>metu</a:t>
            </a:r>
            <a:endParaRPr lang="en-US" dirty="0"/>
          </a:p>
          <a:p>
            <a:r>
              <a:rPr lang="en-US" dirty="0" err="1"/>
              <a:t>Zato</a:t>
            </a:r>
            <a:r>
              <a:rPr lang="en-US" dirty="0"/>
              <a:t> je dobro da EO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pru</a:t>
            </a:r>
            <a:r>
              <a:rPr lang="sr-Latn-RS" dirty="0" err="1"/>
              <a:t>ža</a:t>
            </a:r>
            <a:r>
              <a:rPr lang="sr-Latn-RS" dirty="0"/>
              <a:t> ugao elevacije kojim posmatra metu i razdaljinu do mete kako bi smo izračunali x i y koordinate mete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151B9-17FE-4017-9C38-96560AC4FB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885BB-326F-401F-B4ED-0B7B8D9505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BA8B7-3947-4888-BF55-80ED0F822E7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1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85CC1-0FD1-4ABF-A951-02225B11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Odnos</a:t>
            </a:r>
            <a:r>
              <a:rPr lang="en-US" dirty="0"/>
              <a:t> </a:t>
            </a:r>
            <a:r>
              <a:rPr lang="en-US" dirty="0" err="1"/>
              <a:t>vidnog</a:t>
            </a:r>
            <a:r>
              <a:rPr lang="en-US" dirty="0"/>
              <a:t> </a:t>
            </a:r>
            <a:r>
              <a:rPr lang="en-US" dirty="0" err="1"/>
              <a:t>ugla</a:t>
            </a:r>
            <a:r>
              <a:rPr lang="en-US" dirty="0"/>
              <a:t> </a:t>
            </a:r>
            <a:r>
              <a:rPr lang="en-US" dirty="0" err="1"/>
              <a:t>kamere</a:t>
            </a:r>
            <a:r>
              <a:rPr lang="en-US" dirty="0"/>
              <a:t> i </a:t>
            </a:r>
            <a:r>
              <a:rPr lang="en-US" dirty="0" err="1"/>
              <a:t>ose</a:t>
            </a:r>
            <a:r>
              <a:rPr lang="en-US" dirty="0"/>
              <a:t> </a:t>
            </a:r>
            <a:r>
              <a:rPr lang="sr-Latn-RS" dirty="0" err="1"/>
              <a:t>oružija</a:t>
            </a:r>
            <a:endParaRPr lang="sr-Latn-R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10CC39-5F3A-4BC8-96B7-42B65F4B58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3768" y="1959628"/>
                <a:ext cx="9793088" cy="450367"/>
              </a:xfrm>
            </p:spPr>
            <p:txBody>
              <a:bodyPr/>
              <a:lstStyle/>
              <a:p>
                <a:r>
                  <a:rPr lang="sr-Latn-RS" dirty="0"/>
                  <a:t>Od poznatih vrednosti koje nam daje EO sistem imamo daljinu koju meri laser </a:t>
                </a:r>
                <a14:m>
                  <m:oMath xmlns:m="http://schemas.openxmlformats.org/officeDocument/2006/math">
                    <m:r>
                      <a:rPr lang="sr-Latn-R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sr-Latn-RS" dirty="0"/>
                  <a:t> i ugao elevacije </a:t>
                </a:r>
                <a14:m>
                  <m:oMath xmlns:m="http://schemas.openxmlformats.org/officeDocument/2006/math">
                    <m:r>
                      <a:rPr lang="sr-Latn-R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sr-Latn-RS" dirty="0"/>
                  <a:t> koji pokriva pan-</a:t>
                </a:r>
                <a:r>
                  <a:rPr lang="sr-Latn-RS" dirty="0" err="1"/>
                  <a:t>tilt</a:t>
                </a:r>
                <a:r>
                  <a:rPr lang="sr-Latn-RS" dirty="0"/>
                  <a:t> platforma</a:t>
                </a:r>
              </a:p>
              <a:p>
                <a:endParaRPr lang="sr-Latn-RS" dirty="0"/>
              </a:p>
              <a:p>
                <a:endParaRPr lang="sr-Latn-R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10CC39-5F3A-4BC8-96B7-42B65F4B58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768" y="1959628"/>
                <a:ext cx="9793088" cy="450367"/>
              </a:xfrm>
              <a:blipFill>
                <a:blip r:embed="rId2"/>
                <a:stretch>
                  <a:fillRect l="-996" t="-151351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CA660-C641-4327-B72A-A5E56FEE2A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2AD14-7CB9-46E3-AB68-3C39A7B43D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BA8B7-3947-4888-BF55-80ED0F822E7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8B438F3-F59E-4FA1-9633-DF6693A20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16" y="2409995"/>
            <a:ext cx="5031439" cy="27964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730532-8FD5-45E3-BF0A-D86CC1BA38ED}"/>
                  </a:ext>
                </a:extLst>
              </p:cNvPr>
              <p:cNvSpPr txBox="1"/>
              <p:nvPr/>
            </p:nvSpPr>
            <p:spPr>
              <a:xfrm rot="19807637">
                <a:off x="4229260" y="3233038"/>
                <a:ext cx="1025195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sr-Latn-R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730532-8FD5-45E3-BF0A-D86CC1BA3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7637">
                <a:off x="4229260" y="3233038"/>
                <a:ext cx="102519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F958AD-1C9B-49D7-A3EB-BE15EF0F1C33}"/>
                  </a:ext>
                </a:extLst>
              </p:cNvPr>
              <p:cNvSpPr txBox="1"/>
              <p:nvPr/>
            </p:nvSpPr>
            <p:spPr>
              <a:xfrm>
                <a:off x="3456136" y="4355901"/>
                <a:ext cx="41953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sr-Latn-R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F958AD-1C9B-49D7-A3EB-BE15EF0F1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136" y="4355901"/>
                <a:ext cx="41953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52C3C69-B7C9-4D5E-8AA7-DDC449B62B50}"/>
              </a:ext>
            </a:extLst>
          </p:cNvPr>
          <p:cNvSpPr txBox="1"/>
          <p:nvPr/>
        </p:nvSpPr>
        <p:spPr>
          <a:xfrm>
            <a:off x="6264448" y="246011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  <a:endParaRPr lang="sr-Latn-R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EE81350-B772-4F8F-BB1A-19EE2B9CEFA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2701" y="6002173"/>
                <a:ext cx="9793088" cy="450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00794" tIns="50397" rIns="100794" bIns="50397" numCol="1" anchor="ctr" anchorCtr="0" compatLnSpc="1">
                <a:prstTxWarp prst="textNoShape">
                  <a:avLst/>
                </a:prstTxWarp>
              </a:bodyPr>
              <a:lstStyle>
                <a:lvl1pPr marL="377825" indent="-3778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002C5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817563" indent="-3143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002C5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 panose="020F0502020204030204" pitchFamily="34" charset="0"/>
                    <a:cs typeface="+mn-cs"/>
                  </a:defRPr>
                </a:lvl2pPr>
                <a:lvl3pPr marL="1258888" indent="-2508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rgbClr val="002C5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 panose="020F0502020204030204" pitchFamily="34" charset="0"/>
                    <a:cs typeface="+mn-cs"/>
                  </a:defRPr>
                </a:lvl3pPr>
                <a:lvl4pPr marL="1763713" indent="-2508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rgbClr val="002C5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 panose="020F0502020204030204" pitchFamily="34" charset="0"/>
                    <a:cs typeface="+mn-cs"/>
                  </a:defRPr>
                </a:lvl4pPr>
                <a:lvl5pPr marL="2266950" indent="-2508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rgbClr val="002C5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 panose="020F0502020204030204" pitchFamily="34" charset="0"/>
                    <a:cs typeface="+mn-cs"/>
                  </a:defRPr>
                </a:lvl5pPr>
                <a:lvl6pPr marL="2771844" indent="-251986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3275815" indent="-251986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779787" indent="-251986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4283758" indent="-251986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2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defTabSz="914400"/>
                <a:r>
                  <a:rPr lang="en-US" kern="0" dirty="0"/>
                  <a:t>Sada se x i y </a:t>
                </a:r>
                <a:r>
                  <a:rPr lang="en-US" kern="0" dirty="0" err="1"/>
                  <a:t>koordinata</a:t>
                </a:r>
                <a:r>
                  <a:rPr lang="en-US" kern="0" dirty="0"/>
                  <a:t> mete </a:t>
                </a:r>
                <a:r>
                  <a:rPr lang="en-US" kern="0" dirty="0" err="1"/>
                  <a:t>dobijaju</a:t>
                </a:r>
                <a:r>
                  <a:rPr lang="en-US" kern="0" dirty="0"/>
                  <a:t> </a:t>
                </a:r>
                <a:r>
                  <a:rPr lang="en-US" kern="0" dirty="0" err="1"/>
                  <a:t>kao</a:t>
                </a:r>
                <a:endParaRPr lang="en-US" kern="0" dirty="0"/>
              </a:p>
              <a:p>
                <a:pPr defTabSz="914400"/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l-GR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en-US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l-GR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sr-Latn-RS" kern="0" dirty="0"/>
              </a:p>
              <a:p>
                <a:pPr defTabSz="914400"/>
                <a:endParaRPr lang="sr-Latn-RS" kern="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EE81350-B772-4F8F-BB1A-19EE2B9CE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2701" y="6002173"/>
                <a:ext cx="9793088" cy="450367"/>
              </a:xfrm>
              <a:prstGeom prst="rect">
                <a:avLst/>
              </a:prstGeom>
              <a:blipFill>
                <a:blip r:embed="rId6"/>
                <a:stretch>
                  <a:fillRect l="-933" t="-113699" b="-3698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9581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FBAD-E382-4EB6-BCE8-7948B6A8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Zadatak</a:t>
            </a:r>
            <a:r>
              <a:rPr lang="en-US" dirty="0"/>
              <a:t> 2 – </a:t>
            </a:r>
            <a:r>
              <a:rPr lang="en-US" dirty="0" err="1"/>
              <a:t>Matemati</a:t>
            </a:r>
            <a:r>
              <a:rPr lang="sr-Latn-RS" dirty="0" err="1"/>
              <a:t>čki</a:t>
            </a:r>
            <a:r>
              <a:rPr lang="sr-Latn-RS" dirty="0"/>
              <a:t> model </a:t>
            </a:r>
            <a:r>
              <a:rPr lang="sr-Latn-RS" dirty="0" err="1"/>
              <a:t>oružija</a:t>
            </a:r>
            <a:endParaRPr lang="sr-Latn-R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EC4EA-8FBE-4908-A938-FB664F3A5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 dirty="0"/>
                  <a:t>Iz prošlog zadatka smo dobili jednačinu</a:t>
                </a:r>
              </a:p>
              <a:p>
                <a14:m>
                  <m:oMath xmlns:m="http://schemas.openxmlformats.org/officeDocument/2006/math">
                    <m:r>
                      <a:rPr lang="sr-Latn-R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sr-Latn-RS" dirty="0"/>
                  <a:t>  	(4)</a:t>
                </a:r>
              </a:p>
              <a:p>
                <a:r>
                  <a:rPr lang="sr-Latn-RS" dirty="0"/>
                  <a:t>Šta sada? Izraziti </a:t>
                </a:r>
                <a14:m>
                  <m:oMath xmlns:m="http://schemas.openxmlformats.org/officeDocument/2006/math">
                    <m:r>
                      <a:rPr lang="sr-Latn-R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sr-Latn-RS" dirty="0"/>
                  <a:t> nije trivijalno</a:t>
                </a:r>
              </a:p>
              <a:p>
                <a:endParaRPr lang="sr-Latn-RS" dirty="0"/>
              </a:p>
              <a:p>
                <a:r>
                  <a:rPr lang="sr-Latn-RS" dirty="0"/>
                  <a:t>Isprobavaju se uglovi </a:t>
                </a:r>
                <a14:m>
                  <m:oMath xmlns:m="http://schemas.openxmlformats.org/officeDocument/2006/math">
                    <m:r>
                      <a:rPr lang="sr-Latn-R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sr-Latn-RS" dirty="0"/>
                  <a:t> sa nekim korakom</a:t>
                </a:r>
              </a:p>
              <a:p>
                <a:r>
                  <a:rPr lang="sr-Latn-RS" dirty="0"/>
                  <a:t>Kada gornja jednačina bude zadovoljena sa nekom malom greškom, našli smo ugao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sr-Latn-RS" dirty="0"/>
              </a:p>
              <a:p>
                <a:endParaRPr lang="sr-Latn-R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8EC4EA-8FBE-4908-A938-FB664F3A5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6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4C635-2D0D-4F7B-838C-278A3DF6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DB162-7205-4817-ABD1-A0A4BA5619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BA8B7-3947-4888-BF55-80ED0F822E7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8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928C3-23FA-4675-8548-82DCDF0C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Zadatak</a:t>
            </a:r>
            <a:r>
              <a:rPr lang="en-US" dirty="0"/>
              <a:t> 2 – </a:t>
            </a:r>
            <a:r>
              <a:rPr lang="en-US" dirty="0" err="1"/>
              <a:t>Matemati</a:t>
            </a:r>
            <a:r>
              <a:rPr lang="sr-Latn-RS" dirty="0" err="1"/>
              <a:t>čki</a:t>
            </a:r>
            <a:r>
              <a:rPr lang="sr-Latn-RS" dirty="0"/>
              <a:t> model </a:t>
            </a:r>
            <a:r>
              <a:rPr lang="sr-Latn-RS" dirty="0" err="1"/>
              <a:t>oružija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3093C-A5EF-41BB-9D96-8FC371C42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2060" y="5958662"/>
            <a:ext cx="4536504" cy="127104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Paintball </a:t>
            </a:r>
            <a:r>
              <a:rPr lang="en-US" dirty="0" err="1"/>
              <a:t>pu</a:t>
            </a:r>
            <a:r>
              <a:rPr lang="sr-Latn-RS" dirty="0" err="1"/>
              <a:t>ška</a:t>
            </a:r>
            <a:r>
              <a:rPr lang="sr-Latn-RS" dirty="0"/>
              <a:t> gađa metu na </a:t>
            </a:r>
            <a:r>
              <a:rPr lang="en-US" dirty="0"/>
              <a:t>8</a:t>
            </a:r>
            <a:r>
              <a:rPr lang="sr-Latn-RS" dirty="0"/>
              <a:t>0m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98CFCA-6E5D-44D1-8994-3A7B1B6505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Sector for Research, Development and Implementations</a:t>
            </a:r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E37FB-AFC0-49CB-9266-C48FF5406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BA8B7-3947-4888-BF55-80ED0F822E7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408426D-CE65-45BA-A4A1-A51476F20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055" y="1364349"/>
            <a:ext cx="5920514" cy="483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84502"/>
      </p:ext>
    </p:extLst>
  </p:cSld>
  <p:clrMapOvr>
    <a:masterClrMapping/>
  </p:clrMapOvr>
</p:sld>
</file>

<file path=ppt/theme/theme1.xml><?xml version="1.0" encoding="utf-8"?>
<a:theme xmlns:a="http://schemas.openxmlformats.org/drawingml/2006/main" name="16-Mar-2012_Encription_of_high_capacity_trans_systems_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7797</TotalTime>
  <Words>1262</Words>
  <Application>Microsoft Office PowerPoint</Application>
  <PresentationFormat>Custom</PresentationFormat>
  <Paragraphs>191</Paragraphs>
  <Slides>36</Slides>
  <Notes>2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Helvetica</vt:lpstr>
      <vt:lpstr>Times New Roman</vt:lpstr>
      <vt:lpstr>Wingdings</vt:lpstr>
      <vt:lpstr>16-Mar-2012_Encription_of_high_capacity_trans_systems_v1</vt:lpstr>
      <vt:lpstr>Završna prezentacija</vt:lpstr>
      <vt:lpstr>Zadatak 1 – Maksimalan domet</vt:lpstr>
      <vt:lpstr>Zadatak 1 – Maksimalan domet</vt:lpstr>
      <vt:lpstr>Zadatak 1 – Maksimalan domet</vt:lpstr>
      <vt:lpstr>Zadatak 1 – Maksimalan domet</vt:lpstr>
      <vt:lpstr>Odnos vidnog ugla kamere i ose oružija</vt:lpstr>
      <vt:lpstr>Odnos vidnog ugla kamere i ose oružija</vt:lpstr>
      <vt:lpstr>Zadatak 2 – Matematički model oružija</vt:lpstr>
      <vt:lpstr>Zadatak 2 – Matematički model oružija</vt:lpstr>
      <vt:lpstr>Zadatak 2 – Matematički model oružija</vt:lpstr>
      <vt:lpstr>Zadatak 2 – Matematički model oružija</vt:lpstr>
      <vt:lpstr>Zadatak 2 – Matematički model oružija</vt:lpstr>
      <vt:lpstr>Zadatak 2 – Matematički model oružija</vt:lpstr>
      <vt:lpstr>Zadatak 3 – Model kretanja mete</vt:lpstr>
      <vt:lpstr>Zadatak 3 – Mapiranje u koordinatni sistem</vt:lpstr>
      <vt:lpstr>Zadatak 3 – Neprijatelj sa promenljivom brzinom</vt:lpstr>
      <vt:lpstr>Zadatak 3 – Neprijatelj sa promenljivom brzinom</vt:lpstr>
      <vt:lpstr>Zadatak 3 – Određivanje x, y, z u bilo kom trenutku</vt:lpstr>
      <vt:lpstr>Zadatak 3 - Demonstracija</vt:lpstr>
      <vt:lpstr>Zadatak 4 – Inverzni model praćenja mete</vt:lpstr>
      <vt:lpstr>Zadatak 4 – Inverzni model praćenja mete</vt:lpstr>
      <vt:lpstr>Zadatak 5 – Dijagrami pan-tilt platforme </vt:lpstr>
      <vt:lpstr>Zadatak 5 – Dijagrami pan-tilt platforme</vt:lpstr>
      <vt:lpstr>Zadatak 5 – Dijagrami pan-tilt platforme</vt:lpstr>
      <vt:lpstr>Zadatak 5 – Hipotetička slika na EO sistem</vt:lpstr>
      <vt:lpstr>Zadatak 5 – Hipotetička slika na EO sistem</vt:lpstr>
      <vt:lpstr>Zadatak 5 – Hipotetička slika na EO sistem</vt:lpstr>
      <vt:lpstr>Zadatak 6 – Ispaljenje hitca</vt:lpstr>
      <vt:lpstr>Zadatak 6 – Ispaljenje hitca</vt:lpstr>
      <vt:lpstr>Zadatak 6 – Računanje elevacionog ugla oružija</vt:lpstr>
      <vt:lpstr>Zadatak 6 - Demonstracija</vt:lpstr>
      <vt:lpstr>Zadatak 6 - Demonstracija</vt:lpstr>
      <vt:lpstr>Zadatak 7 – Eksportovanje u .kml format</vt:lpstr>
      <vt:lpstr>Zadatak 7 – Eksportovanje u .kml format</vt:lpstr>
      <vt:lpstr>Šta dalje?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Encription of high capacity  transmission systems (up to 2.5Gbit/s)</dc:title>
  <dc:creator>MiroslavPeric</dc:creator>
  <cp:lastModifiedBy>Dusan</cp:lastModifiedBy>
  <cp:revision>299</cp:revision>
  <cp:lastPrinted>2015-09-25T08:55:25Z</cp:lastPrinted>
  <dcterms:created xsi:type="dcterms:W3CDTF">2009-04-16T10:32:32Z</dcterms:created>
  <dcterms:modified xsi:type="dcterms:W3CDTF">2021-04-27T11:38:15Z</dcterms:modified>
</cp:coreProperties>
</file>